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126.xml" ContentType="application/vnd.openxmlformats-officedocument.presentationml.slide+xml"/>
  <Override PartName="/ppt/slides/slide12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4"/>
  </p:notesMasterIdLst>
  <p:handoutMasterIdLst>
    <p:handoutMasterId r:id="rId135"/>
  </p:handout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3" r:id="rId9"/>
    <p:sldId id="264" r:id="rId10"/>
    <p:sldId id="318" r:id="rId11"/>
    <p:sldId id="319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4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74" r:id="rId36"/>
    <p:sldId id="275" r:id="rId37"/>
    <p:sldId id="278" r:id="rId38"/>
    <p:sldId id="280" r:id="rId39"/>
    <p:sldId id="281" r:id="rId40"/>
    <p:sldId id="283" r:id="rId41"/>
    <p:sldId id="276" r:id="rId42"/>
    <p:sldId id="277" r:id="rId43"/>
    <p:sldId id="282" r:id="rId44"/>
    <p:sldId id="284" r:id="rId45"/>
    <p:sldId id="285" r:id="rId46"/>
    <p:sldId id="286" r:id="rId47"/>
    <p:sldId id="287" r:id="rId48"/>
    <p:sldId id="288" r:id="rId49"/>
    <p:sldId id="289" r:id="rId50"/>
    <p:sldId id="290" r:id="rId51"/>
    <p:sldId id="291" r:id="rId52"/>
    <p:sldId id="292" r:id="rId53"/>
    <p:sldId id="293" r:id="rId54"/>
    <p:sldId id="294" r:id="rId55"/>
    <p:sldId id="295" r:id="rId56"/>
    <p:sldId id="296" r:id="rId57"/>
    <p:sldId id="297" r:id="rId58"/>
    <p:sldId id="298" r:id="rId59"/>
    <p:sldId id="299" r:id="rId60"/>
    <p:sldId id="300" r:id="rId61"/>
    <p:sldId id="301" r:id="rId62"/>
    <p:sldId id="302" r:id="rId63"/>
    <p:sldId id="303" r:id="rId64"/>
    <p:sldId id="304" r:id="rId65"/>
    <p:sldId id="305" r:id="rId66"/>
    <p:sldId id="306" r:id="rId67"/>
    <p:sldId id="307" r:id="rId68"/>
    <p:sldId id="308" r:id="rId69"/>
    <p:sldId id="309" r:id="rId70"/>
    <p:sldId id="310" r:id="rId71"/>
    <p:sldId id="311" r:id="rId72"/>
    <p:sldId id="312" r:id="rId73"/>
    <p:sldId id="313" r:id="rId74"/>
    <p:sldId id="314" r:id="rId75"/>
    <p:sldId id="315" r:id="rId76"/>
    <p:sldId id="316" r:id="rId77"/>
    <p:sldId id="364" r:id="rId78"/>
    <p:sldId id="365" r:id="rId79"/>
    <p:sldId id="366" r:id="rId80"/>
    <p:sldId id="367" r:id="rId81"/>
    <p:sldId id="368" r:id="rId82"/>
    <p:sldId id="369" r:id="rId83"/>
    <p:sldId id="370" r:id="rId84"/>
    <p:sldId id="371" r:id="rId85"/>
    <p:sldId id="372" r:id="rId86"/>
    <p:sldId id="373" r:id="rId87"/>
    <p:sldId id="374" r:id="rId88"/>
    <p:sldId id="375" r:id="rId89"/>
    <p:sldId id="376" r:id="rId90"/>
    <p:sldId id="377" r:id="rId91"/>
    <p:sldId id="378" r:id="rId92"/>
    <p:sldId id="379" r:id="rId93"/>
    <p:sldId id="380" r:id="rId94"/>
    <p:sldId id="381" r:id="rId95"/>
    <p:sldId id="382" r:id="rId96"/>
    <p:sldId id="383" r:id="rId97"/>
    <p:sldId id="384" r:id="rId98"/>
    <p:sldId id="385" r:id="rId99"/>
    <p:sldId id="386" r:id="rId100"/>
    <p:sldId id="387" r:id="rId101"/>
    <p:sldId id="388" r:id="rId102"/>
    <p:sldId id="389" r:id="rId103"/>
    <p:sldId id="390" r:id="rId104"/>
    <p:sldId id="391" r:id="rId105"/>
    <p:sldId id="353" r:id="rId106"/>
    <p:sldId id="354" r:id="rId107"/>
    <p:sldId id="355" r:id="rId108"/>
    <p:sldId id="356" r:id="rId109"/>
    <p:sldId id="357" r:id="rId110"/>
    <p:sldId id="358" r:id="rId111"/>
    <p:sldId id="359" r:id="rId112"/>
    <p:sldId id="360" r:id="rId113"/>
    <p:sldId id="361" r:id="rId114"/>
    <p:sldId id="362" r:id="rId115"/>
    <p:sldId id="363" r:id="rId116"/>
    <p:sldId id="336" r:id="rId117"/>
    <p:sldId id="337" r:id="rId118"/>
    <p:sldId id="338" r:id="rId119"/>
    <p:sldId id="339" r:id="rId120"/>
    <p:sldId id="341" r:id="rId121"/>
    <p:sldId id="340" r:id="rId122"/>
    <p:sldId id="342" r:id="rId123"/>
    <p:sldId id="343" r:id="rId124"/>
    <p:sldId id="344" r:id="rId125"/>
    <p:sldId id="345" r:id="rId126"/>
    <p:sldId id="346" r:id="rId127"/>
    <p:sldId id="347" r:id="rId128"/>
    <p:sldId id="348" r:id="rId129"/>
    <p:sldId id="351" r:id="rId130"/>
    <p:sldId id="349" r:id="rId131"/>
    <p:sldId id="350" r:id="rId132"/>
    <p:sldId id="352" r:id="rId1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444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notesMaster" Target="notesMasters/notesMaster1.xml"/><Relationship Id="rId13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3822D-A687-4498-BAAA-1681DCCB9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th-TH" smtClean="0"/>
              <a:t>เอกสารประกอบการอบรม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7AF57-AF3F-4268-AC44-86F33148A431}" type="datetimeFigureOut">
              <a:rPr lang="en-US" smtClean="0"/>
              <a:pPr/>
              <a:t>3/31/2010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1198B2-F5F9-4B0F-A0C1-0CC1390D5A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98B2-F5F9-4B0F-A0C1-0CC1390D5AD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98B2-F5F9-4B0F-A0C1-0CC1390D5AD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98B2-F5F9-4B0F-A0C1-0CC1390D5AD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198B2-F5F9-4B0F-A0C1-0CC1390D5AD4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9DFF8E-98ED-4AE0-8DAE-5EC2DB788BE8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BD1D6E-FD81-470D-9BED-E19614144BC4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251F24-0C51-4226-81BB-D331A2F5BD08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47BC7F-1D37-49B6-A792-F585858CCD53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7678B-36C9-4D79-968E-F3ACDCD1B049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24910-809B-47F4-B194-CF2DE8FC0EF0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CF74A7-C213-4BBC-B3D3-6F278B0D6A0A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068939-E059-4E1C-AC64-9BDD73764922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D5C4E2-B9C7-47CA-888A-AC920F5F759C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C5CFCCD-0B0C-40A1-B796-62217E00C002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A7A7D30-EDDD-4580-9010-49F7A4721C9C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9FDF632-5406-4DED-A369-FB6A48CA27D6}" type="datetime1">
              <a:rPr lang="en-US" smtClean="0"/>
              <a:pPr/>
              <a:t>3/31/2010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1A2810B-5766-4AB4-BC89-9FA62A123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slide" Target="slide55.xm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1" y="500043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th-TH" dirty="0" smtClean="0"/>
              <a:t>อบรมการใช้โปรแกรม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Microsoft PowerPoint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28" y="6029341"/>
            <a:ext cx="6400800" cy="685808"/>
          </a:xfrm>
        </p:spPr>
        <p:txBody>
          <a:bodyPr/>
          <a:lstStyle/>
          <a:p>
            <a:pPr algn="r"/>
            <a:r>
              <a:rPr lang="th-TH" dirty="0" smtClean="0">
                <a:solidFill>
                  <a:schemeClr val="bg1"/>
                </a:solidFill>
              </a:rPr>
              <a:t>โดยสำนักวิทยบริการและเทคโนโลยีสารสนเทศ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PowerPoint-ic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2428869"/>
            <a:ext cx="1938335" cy="19383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>
          <a:xfrm>
            <a:off x="571472" y="1357299"/>
            <a:ext cx="8229600" cy="5072098"/>
          </a:xfrm>
        </p:spPr>
        <p:txBody>
          <a:bodyPr>
            <a:normAutofit/>
          </a:bodyPr>
          <a:lstStyle/>
          <a:p>
            <a:r>
              <a:rPr lang="th-TH" sz="2800" dirty="0" smtClean="0">
                <a:latin typeface="BrowalliaUPC" pitchFamily="34" charset="-34"/>
                <a:cs typeface="BrowalliaUPC" pitchFamily="34" charset="-34"/>
              </a:rPr>
              <a:t>ไฟล์งานนำเสนอจะประกอบไปด้วยภาพนิ่งหรือสไลด์ตั้งแต่ </a:t>
            </a:r>
            <a:r>
              <a:rPr lang="en-US" sz="2800" dirty="0" smtClean="0">
                <a:latin typeface="BrowalliaUPC" pitchFamily="34" charset="-34"/>
                <a:cs typeface="BrowalliaUPC" pitchFamily="34" charset="-34"/>
              </a:rPr>
              <a:t>1</a:t>
            </a:r>
            <a:r>
              <a:rPr lang="th-TH" sz="2800" dirty="0" smtClean="0">
                <a:latin typeface="BrowalliaUPC" pitchFamily="34" charset="-34"/>
                <a:cs typeface="BrowalliaUPC" pitchFamily="34" charset="-34"/>
              </a:rPr>
              <a:t> สไลด์ขึ้นไป</a:t>
            </a:r>
          </a:p>
          <a:p>
            <a:r>
              <a:rPr lang="th-TH" sz="2800" dirty="0" smtClean="0">
                <a:latin typeface="BrowalliaUPC" pitchFamily="34" charset="-34"/>
                <a:cs typeface="BrowalliaUPC" pitchFamily="34" charset="-34"/>
              </a:rPr>
              <a:t>แต่ละสไลด์จะประกอบไปด้วย </a:t>
            </a:r>
            <a:r>
              <a:rPr lang="en-US" sz="2800" dirty="0" smtClean="0">
                <a:latin typeface="BrowalliaUPC" pitchFamily="34" charset="-34"/>
                <a:cs typeface="BrowalliaUPC" pitchFamily="34" charset="-34"/>
              </a:rPr>
              <a:t>Object </a:t>
            </a:r>
            <a:r>
              <a:rPr lang="th-TH" sz="2800" dirty="0" smtClean="0">
                <a:latin typeface="BrowalliaUPC" pitchFamily="34" charset="-34"/>
                <a:cs typeface="BrowalliaUPC" pitchFamily="34" charset="-34"/>
              </a:rPr>
              <a:t>และองค์ประกอบมากมายที่สามารถนำมาใส่ในสไลด์ได้ตามต้องการเช่น ตัวอักษร รูปภาพ รูปทรงต่างๆ กราฟ ตาราง แผนภูมิ ไฟล์เสียง หรือสื่อต่างๆ</a:t>
            </a:r>
          </a:p>
          <a:p>
            <a:endParaRPr lang="th-TH" sz="2800" dirty="0">
              <a:latin typeface="BrowalliaUPC" pitchFamily="34" charset="-34"/>
              <a:cs typeface="BrowalliaUPC" pitchFamily="34" charset="-34"/>
            </a:endParaRPr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</a:t>
            </a:r>
            <a:endParaRPr lang="th-TH" dirty="0"/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3857620" y="4357694"/>
            <a:ext cx="2000264" cy="85725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งานนำเสนอ</a:t>
            </a:r>
            <a:endParaRPr lang="th-TH" dirty="0"/>
          </a:p>
        </p:txBody>
      </p:sp>
      <p:sp>
        <p:nvSpPr>
          <p:cNvPr id="5" name="คำบรรยายภาพแบบลูกศรลง 4"/>
          <p:cNvSpPr/>
          <p:nvPr/>
        </p:nvSpPr>
        <p:spPr>
          <a:xfrm>
            <a:off x="3857620" y="3357562"/>
            <a:ext cx="1928827" cy="928694"/>
          </a:xfrm>
          <a:prstGeom prst="down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ตัวอักษร</a:t>
            </a:r>
            <a:endParaRPr lang="th-TH" dirty="0"/>
          </a:p>
        </p:txBody>
      </p:sp>
      <p:sp>
        <p:nvSpPr>
          <p:cNvPr id="6" name="คำบรรยายภาพแบบลูกศรซ้าย 5"/>
          <p:cNvSpPr/>
          <p:nvPr/>
        </p:nvSpPr>
        <p:spPr>
          <a:xfrm>
            <a:off x="5929322" y="4071943"/>
            <a:ext cx="1785951" cy="1357322"/>
          </a:xfrm>
          <a:prstGeom prst="left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รูปภาพ สื่อต่างๆ</a:t>
            </a:r>
            <a:endParaRPr lang="th-TH" dirty="0"/>
          </a:p>
        </p:txBody>
      </p:sp>
      <p:sp>
        <p:nvSpPr>
          <p:cNvPr id="7" name="คำบรรยายภาพแบบลูกศรขึ้น 6"/>
          <p:cNvSpPr/>
          <p:nvPr/>
        </p:nvSpPr>
        <p:spPr>
          <a:xfrm>
            <a:off x="3929059" y="5214950"/>
            <a:ext cx="1857388" cy="1071570"/>
          </a:xfrm>
          <a:prstGeom prst="up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ตาราง</a:t>
            </a:r>
            <a:endParaRPr lang="th-TH" dirty="0"/>
          </a:p>
        </p:txBody>
      </p:sp>
      <p:sp>
        <p:nvSpPr>
          <p:cNvPr id="8" name="คำบรรยายภาพแบบลูกศรขวา 7"/>
          <p:cNvSpPr/>
          <p:nvPr/>
        </p:nvSpPr>
        <p:spPr>
          <a:xfrm>
            <a:off x="2428860" y="4071942"/>
            <a:ext cx="1357323" cy="1428760"/>
          </a:xfrm>
          <a:prstGeom prst="rightArrow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กราฟ</a:t>
            </a:r>
            <a:endParaRPr lang="th-TH" dirty="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4. Motion Paths </a:t>
            </a:r>
            <a:r>
              <a:rPr lang="th-TH" dirty="0" smtClean="0"/>
              <a:t>เป็นลูกเล่นที่กำหนดเส้นทางการเคลื่อนไหวได้ 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143116"/>
            <a:ext cx="5000660" cy="385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หลังจากนั้นให้ทดสอบเลือก </a:t>
            </a:r>
            <a:r>
              <a:rPr lang="en-US" dirty="0" smtClean="0"/>
              <a:t>Object </a:t>
            </a:r>
            <a:r>
              <a:rPr lang="th-TH" dirty="0" smtClean="0"/>
              <a:t>หรือวัตถุที่ต้องการใส่ </a:t>
            </a:r>
            <a:r>
              <a:rPr lang="th-TH" dirty="0" err="1" smtClean="0"/>
              <a:t>เอฟเฟกต์</a:t>
            </a:r>
            <a:r>
              <a:rPr lang="th-TH" dirty="0" smtClean="0"/>
              <a:t>หลังจากนั้นให้เลือกที่ปุ่ม </a:t>
            </a:r>
            <a:r>
              <a:rPr lang="en-US" dirty="0" smtClean="0"/>
              <a:t>Add Effect </a:t>
            </a:r>
            <a:r>
              <a:rPr lang="th-TH" dirty="0" smtClean="0"/>
              <a:t>แล้วเลือกเมนู </a:t>
            </a:r>
            <a:r>
              <a:rPr lang="en-US" dirty="0" smtClean="0"/>
              <a:t>Entrance</a:t>
            </a:r>
            <a:r>
              <a:rPr lang="th-TH" dirty="0" smtClean="0"/>
              <a:t> แล้วเลือก</a:t>
            </a:r>
            <a:r>
              <a:rPr lang="th-TH" dirty="0" err="1" smtClean="0"/>
              <a:t>เอฟเฟกต์</a:t>
            </a:r>
            <a:r>
              <a:rPr lang="th-TH" dirty="0" smtClean="0"/>
              <a:t>ที่ต้องการใส่ หรือกด </a:t>
            </a:r>
            <a:r>
              <a:rPr lang="en-US" dirty="0" smtClean="0"/>
              <a:t>More </a:t>
            </a:r>
            <a:r>
              <a:rPr lang="th-TH" dirty="0" smtClean="0"/>
              <a:t>เพื่อเลือก</a:t>
            </a:r>
            <a:r>
              <a:rPr lang="th-TH" dirty="0" err="1" smtClean="0"/>
              <a:t>เอฟเฟกต์</a:t>
            </a:r>
            <a:r>
              <a:rPr lang="th-TH" dirty="0" smtClean="0"/>
              <a:t>อื่นๆ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2786058"/>
            <a:ext cx="420014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786058"/>
            <a:ext cx="3214710" cy="3279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เมื่อเลือก</a:t>
            </a:r>
            <a:r>
              <a:rPr lang="th-TH" dirty="0" err="1" smtClean="0"/>
              <a:t>เอฟเฟกต์</a:t>
            </a:r>
            <a:r>
              <a:rPr lang="th-TH" dirty="0" smtClean="0"/>
              <a:t>ให้กับ </a:t>
            </a:r>
            <a:r>
              <a:rPr lang="en-US" dirty="0" smtClean="0"/>
              <a:t>Object </a:t>
            </a:r>
            <a:r>
              <a:rPr lang="th-TH" dirty="0" smtClean="0"/>
              <a:t>หรือวัตถุแล้วให้เลือกการทำงานให้กับ</a:t>
            </a:r>
            <a:r>
              <a:rPr lang="th-TH" dirty="0" err="1" smtClean="0"/>
              <a:t>เอฟเฟกต์</a:t>
            </a:r>
            <a:r>
              <a:rPr lang="th-TH" dirty="0" smtClean="0"/>
              <a:t>ด้วยว่าจะเริ่มทำงานเมื่อใดให้เลือกที่เมนู </a:t>
            </a:r>
            <a:r>
              <a:rPr lang="en-US" dirty="0" smtClean="0"/>
              <a:t>Modify Effect 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500306"/>
            <a:ext cx="733098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ในส่วนของ </a:t>
            </a:r>
            <a:r>
              <a:rPr lang="en-US" dirty="0" smtClean="0"/>
              <a:t>Start </a:t>
            </a:r>
            <a:r>
              <a:rPr lang="th-TH" dirty="0" smtClean="0"/>
              <a:t>นั้นยังมีให้กำหนดว่าจะเลือกแบบ </a:t>
            </a:r>
            <a:r>
              <a:rPr lang="en-US" dirty="0" smtClean="0"/>
              <a:t>On Click </a:t>
            </a:r>
            <a:r>
              <a:rPr lang="th-TH" dirty="0" smtClean="0"/>
              <a:t>คือแสดงเมื่อมีการกดเมาส์ หรือ </a:t>
            </a:r>
            <a:r>
              <a:rPr lang="en-US" dirty="0" smtClean="0"/>
              <a:t>With Previous </a:t>
            </a:r>
            <a:r>
              <a:rPr lang="th-TH" dirty="0" smtClean="0"/>
              <a:t>แสดงพร้อมกับวัตถุที่แสดงก่อนหน้านี้ หรือ </a:t>
            </a:r>
            <a:r>
              <a:rPr lang="en-US" dirty="0" smtClean="0"/>
              <a:t>After Previous </a:t>
            </a:r>
            <a:r>
              <a:rPr lang="th-TH" dirty="0" smtClean="0"/>
              <a:t>แสดงหลังจากวัตถุที่แสดงก่อนหน้านี้สามารถกำหนดได้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071810"/>
            <a:ext cx="3500462" cy="293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การกำหนด</a:t>
            </a:r>
            <a:r>
              <a:rPr lang="th-TH" dirty="0" err="1" smtClean="0"/>
              <a:t>เอฟเฟกต์</a:t>
            </a:r>
            <a:r>
              <a:rPr lang="th-TH" dirty="0" smtClean="0"/>
              <a:t>ให้กับวัตถุนั้นเราสามารถใส่ได้หลาย</a:t>
            </a:r>
            <a:r>
              <a:rPr lang="th-TH" dirty="0" err="1" smtClean="0"/>
              <a:t>เอฟเฟกต์</a:t>
            </a:r>
            <a:r>
              <a:rPr lang="th-TH" dirty="0" smtClean="0"/>
              <a:t>ให้กับวัตถุนั้นๆ โดยเลือก </a:t>
            </a:r>
            <a:r>
              <a:rPr lang="en-US" dirty="0" smtClean="0"/>
              <a:t>Add Effect </a:t>
            </a:r>
            <a:r>
              <a:rPr lang="th-TH" dirty="0" smtClean="0"/>
              <a:t>เพิ่มเมื่อเพิ่มแล้วจะเห็นว่าในส่วนของสไลด์จะมีตัวเลขขึ้นมาบอกว่าลำดับการแสดง</a:t>
            </a:r>
            <a:r>
              <a:rPr lang="th-TH" dirty="0" err="1" smtClean="0"/>
              <a:t>เอฟเฟกต์</a:t>
            </a:r>
            <a:r>
              <a:rPr lang="th-TH" dirty="0" smtClean="0"/>
              <a:t>ซึ่งจะถูกแสดงตามจำนวนที่มีการเพิ่ม</a:t>
            </a:r>
            <a:r>
              <a:rPr lang="th-TH" dirty="0" err="1" smtClean="0"/>
              <a:t>เอฟเฟกต์</a:t>
            </a:r>
            <a:r>
              <a:rPr lang="th-TH" dirty="0" smtClean="0"/>
              <a:t>นั้นไว้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214686"/>
            <a:ext cx="7429552" cy="3512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ลังจากที่เราได้สร้างงานนำเสนอจนเป็นที่พอใจแล้วและต้องการที่จะเรียกดูงานนำเสนอของเรานั้นสามารถทำได้หลายวิธีดังนี้</a:t>
            </a:r>
          </a:p>
          <a:p>
            <a:r>
              <a:rPr lang="th-TH" dirty="0" smtClean="0"/>
              <a:t>ไปที่แถบ</a:t>
            </a:r>
            <a:r>
              <a:rPr lang="en-US" dirty="0" smtClean="0"/>
              <a:t> Slide</a:t>
            </a:r>
            <a:r>
              <a:rPr lang="th-TH" dirty="0" smtClean="0"/>
              <a:t> </a:t>
            </a:r>
            <a:r>
              <a:rPr lang="en-US" dirty="0" smtClean="0"/>
              <a:t>Show </a:t>
            </a:r>
            <a:r>
              <a:rPr lang="th-TH" dirty="0" smtClean="0"/>
              <a:t>เลือกที่ปุ่ม </a:t>
            </a:r>
            <a:r>
              <a:rPr lang="en-US" dirty="0" smtClean="0"/>
              <a:t>From Beginning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th-TH" dirty="0" smtClean="0"/>
              <a:t>หรือจะเลือก </a:t>
            </a:r>
            <a:r>
              <a:rPr lang="en-US" dirty="0" smtClean="0"/>
              <a:t>From Current Slide </a:t>
            </a:r>
            <a:r>
              <a:rPr lang="th-TH" dirty="0" smtClean="0"/>
              <a:t>ซึ่งจะเป็นการแสดงงานนำเสนอในหน้าปัจจุบันที่แสดงอยู่ในหน้าจอ</a:t>
            </a:r>
            <a:r>
              <a:rPr lang="en-US" dirty="0" smtClean="0"/>
              <a:t/>
            </a:r>
            <a:br>
              <a:rPr lang="en-US" dirty="0" smtClean="0"/>
            </a:b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 </a:t>
            </a:r>
            <a:r>
              <a:rPr lang="th-TH" dirty="0" smtClean="0"/>
              <a:t>การเรียกชมงานนำเสนอ</a:t>
            </a:r>
            <a:endParaRPr lang="th-T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857496"/>
            <a:ext cx="5000660" cy="161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 </a:t>
            </a:r>
            <a:r>
              <a:rPr lang="th-TH" dirty="0" smtClean="0"/>
              <a:t>การเรียกชมงานนำเสนอ (ต่อ)</a:t>
            </a:r>
            <a:endParaRPr lang="th-TH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357298"/>
            <a:ext cx="4647619" cy="1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428596" y="3071810"/>
            <a:ext cx="8429684" cy="16619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th-TH" dirty="0" smtClean="0"/>
              <a:t>อีกวิธีที่ง่ายสุดคือการกด </a:t>
            </a:r>
            <a:r>
              <a:rPr lang="en-US" dirty="0" smtClean="0"/>
              <a:t>F5 </a:t>
            </a:r>
            <a:r>
              <a:rPr lang="th-TH" dirty="0" smtClean="0"/>
              <a:t>บนคีย์บอร์ดซึ่งจะเป็นการแสดงงานนำเสนอตั้งแต่ต้นจนจบ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th-TH" dirty="0" smtClean="0"/>
              <a:t>และท้ายสุดสามารถกดที่ปุ่มด้านขวาล่างสุดของหน้างานนำเสนอซึ่งจะมีปุ่มแสดงงานนำเสนออยู่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th-TH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000636"/>
            <a:ext cx="4714908" cy="141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/>
          <a:lstStyle/>
          <a:p>
            <a:r>
              <a:rPr lang="th-TH" dirty="0" smtClean="0"/>
              <a:t>เมื่อเรียกชมงานนำเสนอแล้ว เมื่อสไลด์งานนำเสนอกำลังแสดงอยู่นั้นเราสามารถที่จะคอมเม้นหรือขีดเขียนทำสัญลักษณ์ได้เพื่อสะดวกต่อการนำเสนองานในโปรแกรม </a:t>
            </a:r>
            <a:r>
              <a:rPr lang="en-US" dirty="0" smtClean="0"/>
              <a:t>PowerPoint 2007</a:t>
            </a:r>
            <a:r>
              <a:rPr lang="th-TH" dirty="0" smtClean="0"/>
              <a:t> นั้นได้มีเครื่องมือที่อำนวยความสะดวกต่อการแสดงงานนำเสนอเช่นการ</a:t>
            </a:r>
            <a:r>
              <a:rPr lang="th-TH" dirty="0" err="1" smtClean="0"/>
              <a:t>ทำไฮไลท์</a:t>
            </a:r>
            <a:r>
              <a:rPr lang="th-TH" dirty="0" smtClean="0"/>
              <a:t>ข้อความ การขีดเขียนเนื้อหาหรือแทรกเนื้อหาในการเสนองาน และสามารถลบข้อความหรือ</a:t>
            </a:r>
            <a:r>
              <a:rPr lang="th-TH" dirty="0" err="1" smtClean="0"/>
              <a:t>ไฮไลท์</a:t>
            </a:r>
            <a:r>
              <a:rPr lang="th-TH" dirty="0" smtClean="0"/>
              <a:t>นั้นได้ จากเมนูซ้ายล่างของงานนำเสนอที่กำลังนำเสนออยู่ได้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 </a:t>
            </a:r>
            <a:r>
              <a:rPr lang="th-TH" dirty="0" smtClean="0"/>
              <a:t>การเรียกชมงานนำเสนอ (ต่อ)</a:t>
            </a:r>
            <a:endParaRPr lang="th-TH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143380"/>
            <a:ext cx="14763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714884"/>
            <a:ext cx="1266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5500702"/>
            <a:ext cx="14382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4143380"/>
            <a:ext cx="1428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4000496" y="4143380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- </a:t>
            </a:r>
            <a:r>
              <a:rPr lang="th-TH" sz="2400" dirty="0" smtClean="0">
                <a:solidFill>
                  <a:srgbClr val="C00000"/>
                </a:solidFill>
              </a:rPr>
              <a:t>สองปุ่มนี้จะเป็นการเปลี่ยนหน้าสไลด์</a:t>
            </a:r>
            <a:endParaRPr lang="th-TH" sz="24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4546" y="4643446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- </a:t>
            </a:r>
            <a:r>
              <a:rPr lang="th-TH" sz="2400" dirty="0" smtClean="0">
                <a:solidFill>
                  <a:srgbClr val="C00000"/>
                </a:solidFill>
              </a:rPr>
              <a:t>จะเป็นการ</a:t>
            </a:r>
            <a:r>
              <a:rPr lang="th-TH" sz="2400" dirty="0" err="1" smtClean="0">
                <a:solidFill>
                  <a:srgbClr val="C00000"/>
                </a:solidFill>
              </a:rPr>
              <a:t>ทำไฮไลท์</a:t>
            </a:r>
            <a:r>
              <a:rPr lang="th-TH" sz="2400" dirty="0" smtClean="0">
                <a:solidFill>
                  <a:srgbClr val="C00000"/>
                </a:solidFill>
              </a:rPr>
              <a:t>และขีดเขียนข้อความ รวมทั้งลบ </a:t>
            </a:r>
            <a:r>
              <a:rPr lang="th-TH" sz="2400" dirty="0" err="1" smtClean="0">
                <a:solidFill>
                  <a:srgbClr val="C00000"/>
                </a:solidFill>
              </a:rPr>
              <a:t>ไฮไลท์</a:t>
            </a:r>
            <a:r>
              <a:rPr lang="th-TH" sz="2400" dirty="0" smtClean="0">
                <a:solidFill>
                  <a:srgbClr val="C00000"/>
                </a:solidFill>
              </a:rPr>
              <a:t>และการขีดเขียนที่เกิดขึ้นได้</a:t>
            </a:r>
            <a:endParaRPr lang="th-TH" sz="24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7422" y="5500702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- </a:t>
            </a:r>
            <a:r>
              <a:rPr lang="th-TH" sz="2400" dirty="0" smtClean="0">
                <a:solidFill>
                  <a:srgbClr val="C00000"/>
                </a:solidFill>
              </a:rPr>
              <a:t>เลือกการแสดงสไลด์แบบรวดเร็วได้</a:t>
            </a:r>
            <a:endParaRPr lang="th-TH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เมื่อเราต้องนำเสนองานที่มีเนื้อหาที่เยอะมากจนอาจจะทำให้ผู้ที่ดูสไลด์ลายตาจนสับสนกับเนื้อหา เราสามารถที่จะใช้</a:t>
            </a:r>
            <a:r>
              <a:rPr lang="th-TH" dirty="0" err="1" smtClean="0"/>
              <a:t>ไฮไลท์</a:t>
            </a:r>
            <a:r>
              <a:rPr lang="th-TH" dirty="0" smtClean="0"/>
              <a:t>ข้อความช่วยให้ผู้ที่ดูสไลด์รู้สึกสบายตากับเนื้อหาและทำให้ไม่สับสนในงานที่กำลังนำเสนอ วิธีการใช้งานก็ไม่ยากเมื่อเรากำลังแสดงงานนำเสนอจะ</a:t>
            </a:r>
            <a:r>
              <a:rPr lang="th-TH" dirty="0" err="1" smtClean="0"/>
              <a:t>สังเกตุ</a:t>
            </a:r>
            <a:r>
              <a:rPr lang="th-TH" dirty="0" smtClean="0"/>
              <a:t>เห็นเมนูด้านซ้ายล่างของงานนำเสนอจะมีให้เลือกเครื่องมือช่วยในการนำเสนอ  </a:t>
            </a:r>
          </a:p>
          <a:p>
            <a:r>
              <a:rPr lang="th-TH" dirty="0" smtClean="0"/>
              <a:t>เมื่อกดที่ปุ่มจะมีให้เลือกดังนี้ 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 </a:t>
            </a:r>
            <a:r>
              <a:rPr lang="th-TH" dirty="0" smtClean="0"/>
              <a:t>การเรียกชมงานนำเสนอ</a:t>
            </a:r>
            <a:r>
              <a:rPr lang="en-US" dirty="0" smtClean="0"/>
              <a:t>: </a:t>
            </a:r>
            <a:r>
              <a:rPr lang="th-TH" dirty="0" smtClean="0"/>
              <a:t>การทำไฮไลท์</a:t>
            </a:r>
            <a:endParaRPr lang="th-TH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143248"/>
            <a:ext cx="1266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4214818"/>
            <a:ext cx="481288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เมื่อเลือกปากกาและสีที่ต้องการได้แล้วให้ลองลากขีดข้อความบนสไลด์ที่นำเสนองานอยู่ เพื่อ</a:t>
            </a:r>
            <a:r>
              <a:rPr lang="th-TH" dirty="0" err="1" smtClean="0"/>
              <a:t>ทำไฮไลท์</a:t>
            </a:r>
            <a:r>
              <a:rPr lang="th-TH" dirty="0" smtClean="0"/>
              <a:t>ข้อความบนงานนำเสนอ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 </a:t>
            </a:r>
            <a:r>
              <a:rPr lang="th-TH" dirty="0" smtClean="0"/>
              <a:t>การเรียกชมงานนำเสนอ</a:t>
            </a:r>
            <a:r>
              <a:rPr lang="en-US" dirty="0" smtClean="0"/>
              <a:t>: </a:t>
            </a:r>
            <a:r>
              <a:rPr lang="th-TH" dirty="0" smtClean="0"/>
              <a:t>การทำไฮไลท์ (ต่อ)</a:t>
            </a:r>
            <a:endParaRPr lang="th-TH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571744"/>
            <a:ext cx="839895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ขั้นตอนการสร้างงานนำเสนอด้วย </a:t>
            </a:r>
            <a:r>
              <a:rPr lang="en-US" dirty="0" err="1" smtClean="0"/>
              <a:t>Powerpoint</a:t>
            </a:r>
            <a:r>
              <a:rPr lang="en-US" dirty="0" smtClean="0"/>
              <a:t> </a:t>
            </a:r>
            <a:r>
              <a:rPr lang="th-TH" dirty="0" smtClean="0"/>
              <a:t>จะมีด้วยกัน </a:t>
            </a:r>
            <a:r>
              <a:rPr lang="en-US" dirty="0" smtClean="0"/>
              <a:t>4</a:t>
            </a:r>
            <a:r>
              <a:rPr lang="th-TH" dirty="0" smtClean="0"/>
              <a:t> แบบ</a:t>
            </a: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th-TH" dirty="0" smtClean="0"/>
              <a:t>การสร้างไฟล์งานนำเสนอเปล่า</a:t>
            </a:r>
            <a:r>
              <a:rPr lang="th-TH" dirty="0"/>
              <a:t> </a:t>
            </a:r>
            <a:endParaRPr lang="en-US" dirty="0" smtClean="0"/>
          </a:p>
          <a:p>
            <a:pPr marL="850392" lvl="1" indent="-457200">
              <a:buFont typeface="+mj-lt"/>
              <a:buAutoNum type="arabicPeriod"/>
            </a:pPr>
            <a:r>
              <a:rPr lang="th-TH" dirty="0" smtClean="0"/>
              <a:t>สร้างจาก </a:t>
            </a:r>
            <a:r>
              <a:rPr lang="en-US" dirty="0" smtClean="0"/>
              <a:t>Theme </a:t>
            </a:r>
          </a:p>
          <a:p>
            <a:pPr marL="850392" lvl="1" indent="-457200">
              <a:buFont typeface="+mj-lt"/>
              <a:buAutoNum type="arabicPeriod"/>
            </a:pPr>
            <a:r>
              <a:rPr lang="th-TH" dirty="0" smtClean="0"/>
              <a:t>สร้างจากแม่แบบหรือ </a:t>
            </a:r>
            <a:r>
              <a:rPr lang="en-US" dirty="0" smtClean="0"/>
              <a:t>Templates </a:t>
            </a:r>
            <a:r>
              <a:rPr lang="th-TH" dirty="0" smtClean="0"/>
              <a:t>ที่มีอยู่ในเครื่อง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Templates Online</a:t>
            </a: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th-TH" dirty="0"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นอกจากการ</a:t>
            </a:r>
            <a:r>
              <a:rPr lang="th-TH" dirty="0" err="1" smtClean="0"/>
              <a:t>ทำไฮไลท์</a:t>
            </a:r>
            <a:r>
              <a:rPr lang="th-TH" dirty="0" smtClean="0"/>
              <a:t>ข้อความแล้วยังสามารถขีดเขียนหรืออาจจะวงกลมหรือกากบาทข้อความที่เราต้องการแสดงให้เด่นชัดได้เวลาแสดงงานนำเสนอ</a:t>
            </a:r>
          </a:p>
          <a:p>
            <a:r>
              <a:rPr lang="th-TH" dirty="0" smtClean="0"/>
              <a:t>ขั้นตอนการทำให้เลือกที่เมนูซ้ายล่างในขณะที่กำลังแสดงงานนำเสนอ ซึ่งจะเป็นปุ่มเดียวกันกับการ</a:t>
            </a:r>
            <a:r>
              <a:rPr lang="th-TH" dirty="0" err="1" smtClean="0"/>
              <a:t>ทำไฮไลท์</a:t>
            </a:r>
            <a:endParaRPr lang="th-TH" dirty="0" smtClean="0"/>
          </a:p>
          <a:p>
            <a:r>
              <a:rPr lang="th-TH" dirty="0" smtClean="0"/>
              <a:t>เมื่อกดปุ่มจะมีเมนูให้เลือก </a:t>
            </a:r>
            <a:r>
              <a:rPr lang="en-US" dirty="0" smtClean="0"/>
              <a:t>Ballpoint Pen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 </a:t>
            </a:r>
            <a:r>
              <a:rPr lang="th-TH" dirty="0" smtClean="0"/>
              <a:t>การเรียกชมงานนำเสนอ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th-TH" dirty="0" smtClean="0"/>
              <a:t>การใช้ปากกาเพื่อขีดเขียนบนงานนำเสนอ</a:t>
            </a:r>
            <a:endParaRPr lang="th-TH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786058"/>
            <a:ext cx="1266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3857628"/>
            <a:ext cx="522542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เมื่อเลือก </a:t>
            </a:r>
            <a:r>
              <a:rPr lang="en-US" dirty="0" smtClean="0"/>
              <a:t>Ballpoint Pen </a:t>
            </a:r>
            <a:r>
              <a:rPr lang="th-TH" dirty="0" smtClean="0"/>
              <a:t>แล้วให้ทำการขีดเขียนบนงานนำเสนอเพื่อเป็นสัญลักษณ์ที่ทำให้งานนำเสนอมีความน่าสนใจมากขึ้น หรืออาจจะวาดรูปหรือเขียนข้อความก็ได้แล้วแต่ผู้ใช้งานจะเลือกใช้งาน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 </a:t>
            </a:r>
            <a:r>
              <a:rPr lang="th-TH" dirty="0" smtClean="0"/>
              <a:t>การเรียกชมงานนำเสนอ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th-TH" dirty="0" smtClean="0"/>
              <a:t>การใช้ปากกาเพื่อขีดเขียนบนงานนำเสนอ (ต่อ)</a:t>
            </a:r>
            <a:endParaRPr lang="th-TH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928934"/>
            <a:ext cx="5669023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เนื่องจากบางทีเราใช้</a:t>
            </a:r>
            <a:r>
              <a:rPr lang="th-TH" dirty="0" err="1" smtClean="0"/>
              <a:t>ไฮไลท์</a:t>
            </a:r>
            <a:r>
              <a:rPr lang="th-TH" dirty="0" smtClean="0"/>
              <a:t>หรือขีดเขียนจนเลอะเกินไปเราสามารถที่จะลบการ</a:t>
            </a:r>
            <a:r>
              <a:rPr lang="th-TH" dirty="0" err="1" smtClean="0"/>
              <a:t>ทำไฮไลท์</a:t>
            </a:r>
            <a:r>
              <a:rPr lang="th-TH" dirty="0" smtClean="0"/>
              <a:t>และการขีดเขียนนั้นออกไปได้โดยเลือกที่เมนู </a:t>
            </a:r>
          </a:p>
          <a:p>
            <a:r>
              <a:rPr lang="th-TH" dirty="0" smtClean="0"/>
              <a:t>หลังจากกดปุ่มจะต้องเลือก </a:t>
            </a:r>
            <a:r>
              <a:rPr lang="en-US" dirty="0" smtClean="0"/>
              <a:t>Eraser </a:t>
            </a:r>
            <a:r>
              <a:rPr lang="th-TH" dirty="0" smtClean="0"/>
              <a:t>เพื่อ</a:t>
            </a:r>
            <a:r>
              <a:rPr lang="th-TH" dirty="0" err="1" smtClean="0"/>
              <a:t>ลบไฮไลท์</a:t>
            </a:r>
            <a:r>
              <a:rPr lang="th-TH" dirty="0" smtClean="0"/>
              <a:t>หรือสิ่งที่ขีดเขียนได้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 </a:t>
            </a:r>
            <a:r>
              <a:rPr lang="th-TH" dirty="0" smtClean="0"/>
              <a:t>การเรียกชมงานนำเสนอ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th-TH" dirty="0" smtClean="0"/>
              <a:t>การลบไฮไลท์และปากกาที่ขีดเขียนบนงานนำเสนอ</a:t>
            </a:r>
            <a:endParaRPr lang="th-TH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857364"/>
            <a:ext cx="1266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496"/>
            <a:ext cx="8426893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การนำเสนองานในบางครั้งอาจจะมีการสลับหน้าเพื่อนำเสนองาน ในกรณีที่มีงานนำเสนอที่มีจำนวนสไลด์มากๆ อาจจะไม่สะดวกที่ต้องกดย้อนกลับหรือถัดไปที่ละหน้า จึงต้องใช้เครื่องมือช่วยในการนำเสนองาน</a:t>
            </a:r>
          </a:p>
          <a:p>
            <a:r>
              <a:rPr lang="th-TH" dirty="0" smtClean="0"/>
              <a:t>วิธีการใช้งานให้เลือกที่เมนู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 </a:t>
            </a:r>
            <a:r>
              <a:rPr lang="th-TH" dirty="0" smtClean="0"/>
              <a:t>การเรียกชมงานนำเสนอ</a:t>
            </a:r>
            <a:r>
              <a:rPr lang="en-US" dirty="0" smtClean="0"/>
              <a:t>: </a:t>
            </a:r>
            <a:r>
              <a:rPr lang="th-TH" dirty="0" smtClean="0"/>
              <a:t>เปลี่ยนสไลด์แบบรวดเร็ว</a:t>
            </a:r>
            <a:endParaRPr lang="th-TH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357562"/>
            <a:ext cx="7724553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เมื่อนำเสนองานเสร็จเรียบร้อยแล้วในบางครั้งเรามีการใช้</a:t>
            </a:r>
            <a:r>
              <a:rPr lang="th-TH" dirty="0" err="1" smtClean="0"/>
              <a:t>ไฮไลท์</a:t>
            </a:r>
            <a:r>
              <a:rPr lang="th-TH" dirty="0" smtClean="0"/>
              <a:t> หรือปากกาขีดเขียนตอนนำเสนอ เมื่อจะปิดงานโปรแกรมจะถามว่าต้องการบันทึกไหมถ้าเราต้องการบันทึกการ</a:t>
            </a:r>
            <a:r>
              <a:rPr lang="th-TH" dirty="0" err="1" smtClean="0"/>
              <a:t>ทำไฮไลท์</a:t>
            </a:r>
            <a:r>
              <a:rPr lang="th-TH" dirty="0" smtClean="0"/>
              <a:t>หรือขีดเขียนนั้นก็ให้</a:t>
            </a:r>
            <a:r>
              <a:rPr lang="en-US" dirty="0" smtClean="0"/>
              <a:t> Keep </a:t>
            </a:r>
            <a:r>
              <a:rPr lang="th-TH" dirty="0" smtClean="0"/>
              <a:t>ถ้าไม่ต้องการก็ให้กด </a:t>
            </a:r>
            <a:r>
              <a:rPr lang="en-US" dirty="0" smtClean="0"/>
              <a:t>Discard </a:t>
            </a:r>
            <a:r>
              <a:rPr lang="th-TH" dirty="0" smtClean="0"/>
              <a:t>ไป แต่ถ้าไม่มีการใช้</a:t>
            </a:r>
            <a:r>
              <a:rPr lang="th-TH" dirty="0" err="1" smtClean="0"/>
              <a:t>ไฮไลท์</a:t>
            </a:r>
            <a:r>
              <a:rPr lang="th-TH" dirty="0" smtClean="0"/>
              <a:t>หรือขีดเขียนเลย สามารถปิดงานนำเสนอด้วยการกดปุ่ม </a:t>
            </a:r>
            <a:r>
              <a:rPr lang="en-US" dirty="0" smtClean="0"/>
              <a:t>ESC </a:t>
            </a:r>
            <a:r>
              <a:rPr lang="th-TH" dirty="0" smtClean="0"/>
              <a:t>บนคีย์บอร์ด</a:t>
            </a:r>
            <a:endParaRPr lang="en-US" dirty="0" smtClean="0"/>
          </a:p>
          <a:p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 </a:t>
            </a:r>
            <a:r>
              <a:rPr lang="th-TH" dirty="0" smtClean="0"/>
              <a:t>การเรียกชมงานนำเสนอ</a:t>
            </a:r>
            <a:r>
              <a:rPr lang="en-US" dirty="0" smtClean="0"/>
              <a:t>: </a:t>
            </a:r>
            <a:r>
              <a:rPr lang="th-TH" dirty="0" smtClean="0"/>
              <a:t>การปิดงานนำเสนอ</a:t>
            </a:r>
            <a:endParaRPr lang="th-TH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3714752"/>
            <a:ext cx="609561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เราสามารถปิดงานด้วยการคลิ้กขวาบนสไลด์แล้วเลือก </a:t>
            </a:r>
            <a:r>
              <a:rPr lang="en-US" dirty="0" smtClean="0"/>
              <a:t>End Show </a:t>
            </a:r>
            <a:r>
              <a:rPr lang="th-TH" dirty="0" smtClean="0"/>
              <a:t>ก็ได้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 </a:t>
            </a:r>
            <a:r>
              <a:rPr lang="th-TH" dirty="0" smtClean="0"/>
              <a:t>การเรียกชมงานนำเสนอ</a:t>
            </a:r>
            <a:r>
              <a:rPr lang="en-US" dirty="0" smtClean="0"/>
              <a:t>: </a:t>
            </a:r>
            <a:r>
              <a:rPr lang="th-TH" dirty="0" smtClean="0"/>
              <a:t>การปิดงานนำเสนอ (ต่อ)</a:t>
            </a:r>
            <a:endParaRPr lang="th-TH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3116"/>
            <a:ext cx="558777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การเชี่ยมโยงคือการข้ามไปยัง</a:t>
            </a:r>
            <a:r>
              <a:rPr lang="en-US" dirty="0" smtClean="0"/>
              <a:t> Slide</a:t>
            </a:r>
            <a:r>
              <a:rPr lang="th-TH" dirty="0" smtClean="0"/>
              <a:t> ใดๆ ที่ต้องการตามความเหมาะสมระหว่างการบรรยาย ซึ่งอาจไม่ใช่</a:t>
            </a:r>
            <a:r>
              <a:rPr lang="en-US" dirty="0" smtClean="0"/>
              <a:t> Slide</a:t>
            </a:r>
            <a:r>
              <a:rPr lang="th-TH" dirty="0" smtClean="0"/>
              <a:t> ถัดไป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th-TH" dirty="0" smtClean="0"/>
              <a:t>หรือการเชื่อมไปยัง</a:t>
            </a:r>
            <a:r>
              <a:rPr lang="en-US" dirty="0" smtClean="0"/>
              <a:t> Website,</a:t>
            </a:r>
            <a:r>
              <a:rPr lang="th-TH" dirty="0" smtClean="0"/>
              <a:t> </a:t>
            </a:r>
            <a:r>
              <a:rPr lang="en-US" dirty="0" smtClean="0"/>
              <a:t>File</a:t>
            </a:r>
            <a:r>
              <a:rPr lang="th-TH" dirty="0" smtClean="0"/>
              <a:t> หรือ</a:t>
            </a:r>
            <a:r>
              <a:rPr lang="en-US" dirty="0" smtClean="0"/>
              <a:t> Program</a:t>
            </a:r>
            <a:r>
              <a:rPr lang="th-TH" dirty="0" smtClean="0"/>
              <a:t> จากภายนอกงานนำเสนอ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th-TH" dirty="0" smtClean="0"/>
              <a:t> การเชื่อมโยง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85787" y="314324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1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2071671" y="314324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2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3357555" y="314324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3</a:t>
            </a:r>
            <a:endParaRPr lang="en-US" sz="4000" dirty="0"/>
          </a:p>
        </p:txBody>
      </p:sp>
      <p:sp>
        <p:nvSpPr>
          <p:cNvPr id="8" name="Rectangle 7"/>
          <p:cNvSpPr/>
          <p:nvPr/>
        </p:nvSpPr>
        <p:spPr>
          <a:xfrm>
            <a:off x="5929323" y="314324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5</a:t>
            </a:r>
            <a:endParaRPr lang="en-US" sz="4000" dirty="0"/>
          </a:p>
        </p:txBody>
      </p:sp>
      <p:sp>
        <p:nvSpPr>
          <p:cNvPr id="9" name="Rectangle 8"/>
          <p:cNvSpPr/>
          <p:nvPr/>
        </p:nvSpPr>
        <p:spPr>
          <a:xfrm>
            <a:off x="4643439" y="314324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4</a:t>
            </a:r>
            <a:endParaRPr lang="en-US" sz="4000" dirty="0"/>
          </a:p>
        </p:txBody>
      </p:sp>
      <p:sp>
        <p:nvSpPr>
          <p:cNvPr id="14" name="Rectangle 13"/>
          <p:cNvSpPr/>
          <p:nvPr/>
        </p:nvSpPr>
        <p:spPr>
          <a:xfrm>
            <a:off x="7215207" y="314324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6</a:t>
            </a:r>
            <a:endParaRPr lang="en-US" sz="4000" dirty="0"/>
          </a:p>
        </p:txBody>
      </p:sp>
      <p:sp>
        <p:nvSpPr>
          <p:cNvPr id="24" name="Arc 23"/>
          <p:cNvSpPr/>
          <p:nvPr/>
        </p:nvSpPr>
        <p:spPr>
          <a:xfrm rot="8154550">
            <a:off x="2267447" y="1434312"/>
            <a:ext cx="3099095" cy="3049762"/>
          </a:xfrm>
          <a:prstGeom prst="arc">
            <a:avLst/>
          </a:prstGeom>
          <a:ln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c 24"/>
          <p:cNvSpPr/>
          <p:nvPr/>
        </p:nvSpPr>
        <p:spPr>
          <a:xfrm rot="18954704">
            <a:off x="2937106" y="2269844"/>
            <a:ext cx="5617573" cy="5382487"/>
          </a:xfrm>
          <a:prstGeom prst="arc">
            <a:avLst/>
          </a:prstGeom>
          <a:ln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4900619" cy="4525963"/>
          </a:xfrm>
        </p:spPr>
        <p:txBody>
          <a:bodyPr/>
          <a:lstStyle/>
          <a:p>
            <a:r>
              <a:rPr lang="th-TH" dirty="0" smtClean="0"/>
              <a:t>การเชื่อมโยงด้วย</a:t>
            </a:r>
            <a:r>
              <a:rPr lang="en-US" dirty="0" smtClean="0"/>
              <a:t> Action Buttons</a:t>
            </a:r>
          </a:p>
          <a:p>
            <a:r>
              <a:rPr lang="th-TH" dirty="0" smtClean="0"/>
              <a:t>สามารถสร้าง</a:t>
            </a:r>
            <a:r>
              <a:rPr lang="en-US" dirty="0" smtClean="0"/>
              <a:t> Action Button</a:t>
            </a:r>
            <a:r>
              <a:rPr lang="th-TH" dirty="0" smtClean="0"/>
              <a:t> โดยไปที่ </a:t>
            </a:r>
            <a:r>
              <a:rPr lang="en-US" dirty="0" smtClean="0"/>
              <a:t>Tab Insert</a:t>
            </a:r>
            <a:r>
              <a:rPr lang="th-TH" dirty="0" smtClean="0"/>
              <a:t> บน</a:t>
            </a:r>
            <a:r>
              <a:rPr lang="en-US" dirty="0" smtClean="0"/>
              <a:t> Ribbon Tab</a:t>
            </a:r>
            <a:r>
              <a:rPr lang="th-TH" dirty="0" smtClean="0"/>
              <a:t> จากนั้นคลิกเลือกเมนู</a:t>
            </a:r>
            <a:r>
              <a:rPr lang="en-US" dirty="0" smtClean="0"/>
              <a:t> Shapes</a:t>
            </a:r>
            <a:endParaRPr lang="th-TH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th-TH" dirty="0" smtClean="0"/>
              <a:t> การเชื่อมโยง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1" y="928671"/>
            <a:ext cx="2520464" cy="5423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1142976" y="4286257"/>
            <a:ext cx="2500331" cy="13573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Action Button</a:t>
            </a:r>
            <a:r>
              <a:rPr lang="th-TH" dirty="0" smtClean="0"/>
              <a:t> แต่ละแบบจะมีการใส่คำสั่งเชื่อมโยงสำเร็จให้อยู่แล้ว แต่สามารถนำมาแก้ไขได้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714745" y="5286388"/>
            <a:ext cx="2428892" cy="714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ทดลองสร้างการเชื่อมโยงด้วย</a:t>
            </a:r>
            <a:r>
              <a:rPr lang="en-US" dirty="0" smtClean="0"/>
              <a:t> Action Button</a:t>
            </a:r>
            <a:r>
              <a:rPr lang="th-TH" dirty="0" smtClean="0"/>
              <a:t> โดยให้เชื่อมจาก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“Slide 2”</a:t>
            </a:r>
            <a:r>
              <a:rPr lang="th-TH" dirty="0" smtClean="0"/>
              <a:t>  ไปยัง</a:t>
            </a:r>
            <a:r>
              <a:rPr lang="en-US" dirty="0" smtClean="0"/>
              <a:t> “Slide 5”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th-TH" dirty="0" smtClean="0"/>
              <a:t> การเชื่อมโยง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57225" y="343890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1</a:t>
            </a:r>
            <a:endParaRPr lang="en-US" sz="4000" dirty="0"/>
          </a:p>
        </p:txBody>
      </p:sp>
      <p:sp>
        <p:nvSpPr>
          <p:cNvPr id="5" name="Rectangle 4"/>
          <p:cNvSpPr/>
          <p:nvPr/>
        </p:nvSpPr>
        <p:spPr>
          <a:xfrm>
            <a:off x="2143109" y="343890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2</a:t>
            </a:r>
            <a:endParaRPr lang="en-US" sz="4000" dirty="0"/>
          </a:p>
        </p:txBody>
      </p:sp>
      <p:sp>
        <p:nvSpPr>
          <p:cNvPr id="6" name="Rectangle 5"/>
          <p:cNvSpPr/>
          <p:nvPr/>
        </p:nvSpPr>
        <p:spPr>
          <a:xfrm>
            <a:off x="3428993" y="343890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3</a:t>
            </a:r>
            <a:endParaRPr lang="en-US" sz="4000" dirty="0"/>
          </a:p>
        </p:txBody>
      </p:sp>
      <p:sp>
        <p:nvSpPr>
          <p:cNvPr id="7" name="Rectangle 6"/>
          <p:cNvSpPr/>
          <p:nvPr/>
        </p:nvSpPr>
        <p:spPr>
          <a:xfrm>
            <a:off x="6000761" y="343890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5</a:t>
            </a:r>
            <a:endParaRPr lang="en-US" sz="4000" dirty="0"/>
          </a:p>
        </p:txBody>
      </p:sp>
      <p:sp>
        <p:nvSpPr>
          <p:cNvPr id="8" name="Rectangle 7"/>
          <p:cNvSpPr/>
          <p:nvPr/>
        </p:nvSpPr>
        <p:spPr>
          <a:xfrm>
            <a:off x="4714877" y="343890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4</a:t>
            </a:r>
            <a:endParaRPr lang="en-US" sz="4000" dirty="0"/>
          </a:p>
        </p:txBody>
      </p:sp>
      <p:sp>
        <p:nvSpPr>
          <p:cNvPr id="9" name="Rectangle 8"/>
          <p:cNvSpPr/>
          <p:nvPr/>
        </p:nvSpPr>
        <p:spPr>
          <a:xfrm>
            <a:off x="7286645" y="3438909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6</a:t>
            </a:r>
            <a:endParaRPr lang="en-US" sz="4000" dirty="0"/>
          </a:p>
        </p:txBody>
      </p:sp>
      <p:sp>
        <p:nvSpPr>
          <p:cNvPr id="10" name="Arc 9"/>
          <p:cNvSpPr/>
          <p:nvPr/>
        </p:nvSpPr>
        <p:spPr>
          <a:xfrm rot="8154550">
            <a:off x="2116291" y="318983"/>
            <a:ext cx="5054292" cy="4639084"/>
          </a:xfrm>
          <a:prstGeom prst="arc">
            <a:avLst/>
          </a:prstGeom>
          <a:ln>
            <a:headEnd type="triangl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ขั้นแรกให้เลือกใช้ปุ่ม </a:t>
            </a:r>
            <a:r>
              <a:rPr lang="en-US" dirty="0" smtClean="0"/>
              <a:t>Forward or Next</a:t>
            </a:r>
            <a:r>
              <a:rPr lang="th-TH" dirty="0" smtClean="0"/>
              <a:t> โดยปุ่มนี้จะมีคำสั่งเชื่อมโยงไปยัง</a:t>
            </a:r>
            <a:r>
              <a:rPr lang="en-US" dirty="0" smtClean="0"/>
              <a:t> Slide</a:t>
            </a:r>
            <a:r>
              <a:rPr lang="th-TH" dirty="0" smtClean="0"/>
              <a:t> ถัดไป ซึ่งหากต้องการให้เชื่อมโยงไปยัง</a:t>
            </a:r>
            <a:r>
              <a:rPr lang="en-US" dirty="0" smtClean="0"/>
              <a:t> Slide</a:t>
            </a:r>
            <a:r>
              <a:rPr lang="th-TH" dirty="0" smtClean="0"/>
              <a:t> ใดๆ จะต้องเปลี่ยนคำสั่งเชื่อมโยงด้วยตนเอง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th-TH" dirty="0" smtClean="0"/>
              <a:t> การเชื่อมโยง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2278" y="3071810"/>
            <a:ext cx="3951425" cy="1232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2071670" y="4929198"/>
            <a:ext cx="5214975" cy="121444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จะเห็นว่ามีปุ่ม</a:t>
            </a:r>
            <a:r>
              <a:rPr lang="en-US" dirty="0" smtClean="0"/>
              <a:t> Action Buttons</a:t>
            </a:r>
            <a:r>
              <a:rPr lang="th-TH" dirty="0" smtClean="0"/>
              <a:t> หลายชนิดให้เลือก เช่นรูปบ้านจะมีคำสั่งเชื่อมโยงไปยัง</a:t>
            </a:r>
            <a:r>
              <a:rPr lang="en-US" dirty="0" smtClean="0"/>
              <a:t> Slide </a:t>
            </a:r>
            <a:r>
              <a:rPr lang="th-TH" dirty="0" smtClean="0"/>
              <a:t>แรกของงานนำเสนอ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3464712" y="4250537"/>
            <a:ext cx="1143008" cy="714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ปกติเวลาเปิดโปรแกรม </a:t>
            </a:r>
            <a:r>
              <a:rPr lang="en-US" dirty="0" err="1" smtClean="0"/>
              <a:t>Powerpoint</a:t>
            </a:r>
            <a:r>
              <a:rPr lang="en-US" dirty="0" smtClean="0"/>
              <a:t> </a:t>
            </a:r>
            <a:r>
              <a:rPr lang="th-TH" dirty="0" smtClean="0"/>
              <a:t>มาจะมีไฟล์งานนำเสนอเปล่าๆให้หนึ่งหน้า แต่ถ้าไม่มีเราสามารถไปเลือกได้จาก</a:t>
            </a:r>
            <a:r>
              <a:rPr lang="en-US" dirty="0" smtClean="0"/>
              <a:t> </a:t>
            </a:r>
            <a:r>
              <a:rPr lang="th-TH" dirty="0" smtClean="0"/>
              <a:t>ปุ่ม </a:t>
            </a:r>
            <a:r>
              <a:rPr lang="en-US" dirty="0" smtClean="0"/>
              <a:t>Office Button </a:t>
            </a:r>
            <a:r>
              <a:rPr lang="th-TH" dirty="0" smtClean="0"/>
              <a:t>ซึ่งจะอยู่ซ้ายบนสุดของโปรแกรม</a:t>
            </a:r>
          </a:p>
          <a:p>
            <a:endParaRPr lang="th-TH" dirty="0"/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2 </a:t>
            </a:r>
            <a:r>
              <a:rPr lang="th-TH" sz="4400" dirty="0" smtClean="0"/>
              <a:t>การสร้างไฟล์งานนำเสนอ</a:t>
            </a:r>
            <a:r>
              <a:rPr lang="en-US" sz="4400" dirty="0" smtClean="0"/>
              <a:t> (</a:t>
            </a:r>
            <a:r>
              <a:rPr lang="th-TH" sz="4400" dirty="0" smtClean="0"/>
              <a:t>ต่อ</a:t>
            </a:r>
            <a:r>
              <a:rPr lang="en-US" sz="4400" dirty="0" smtClean="0"/>
              <a:t>)</a:t>
            </a:r>
            <a:endParaRPr lang="th-T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1" y="2857497"/>
            <a:ext cx="5343787" cy="344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เมื่อเลือกปุ่มเรียบร้อย ให้นำเม้าส์ลากวางปุ่มบนพื้นที่ </a:t>
            </a:r>
            <a:r>
              <a:rPr lang="en-US" dirty="0" smtClean="0"/>
              <a:t>Slide</a:t>
            </a:r>
            <a:r>
              <a:rPr lang="th-TH" dirty="0" smtClean="0"/>
              <a:t> ที่เป็นจุดเริ่มต้น การเชื่อมโยง</a:t>
            </a:r>
            <a:r>
              <a:rPr lang="en-US" dirty="0" smtClean="0"/>
              <a:t> (Slide 2)</a:t>
            </a:r>
            <a:r>
              <a:rPr lang="th-TH" dirty="0" smtClean="0"/>
              <a:t> หลังจากวางจะปรากฏหน้าต่าง </a:t>
            </a:r>
            <a:r>
              <a:rPr lang="en-US" dirty="0" smtClean="0"/>
              <a:t>Action Settings</a:t>
            </a:r>
            <a:r>
              <a:rPr lang="th-TH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th-TH" dirty="0" smtClean="0"/>
              <a:t> การเชื่อมโยง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7" y="3317895"/>
            <a:ext cx="3647223" cy="3040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5929321" y="2714621"/>
            <a:ext cx="2214579" cy="100013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จะเห็นว่ามีคำสั่งไปยัง </a:t>
            </a:r>
          </a:p>
          <a:p>
            <a:pPr algn="ctr"/>
            <a:r>
              <a:rPr lang="en-US" dirty="0" smtClean="0"/>
              <a:t>Next Slide </a:t>
            </a:r>
            <a:endParaRPr lang="th-TH" dirty="0" smtClean="0"/>
          </a:p>
          <a:p>
            <a:pPr algn="ctr"/>
            <a:r>
              <a:rPr lang="th-TH" dirty="0" smtClean="0"/>
              <a:t>ซึ่งเป็นคำสั่งที่มาพร้อมกับปุ่ม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3286116" y="3214687"/>
            <a:ext cx="2571768" cy="1143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857357" y="2428869"/>
            <a:ext cx="2928959" cy="57150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สามารถเลือกได้ว่าจะเกิด</a:t>
            </a:r>
            <a:r>
              <a:rPr lang="en-US" dirty="0" smtClean="0"/>
              <a:t> Action</a:t>
            </a:r>
            <a:r>
              <a:rPr lang="th-TH" dirty="0" smtClean="0"/>
              <a:t> </a:t>
            </a:r>
          </a:p>
          <a:p>
            <a:pPr algn="ctr"/>
            <a:r>
              <a:rPr lang="th-TH" dirty="0" smtClean="0"/>
              <a:t>เมื่อคลิกเม้าส์ หรือนำเม้าส์ผ่าน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2750331" y="3321843"/>
            <a:ext cx="714380" cy="714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5857884" y="4214818"/>
            <a:ext cx="2286016" cy="92869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นอกจากนั้นยังสามารถเลือกให้เปิดโปรแกรมอื่นๆได้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rot="10800000">
            <a:off x="3357555" y="4572009"/>
            <a:ext cx="2428892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5929323" y="5429265"/>
            <a:ext cx="1428760" cy="71438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ใส่</a:t>
            </a:r>
            <a:r>
              <a:rPr lang="en-US" dirty="0" smtClean="0"/>
              <a:t> Effect </a:t>
            </a:r>
            <a:r>
              <a:rPr lang="th-TH" dirty="0" smtClean="0"/>
              <a:t>เสียง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rot="10800000">
            <a:off x="3357553" y="5572140"/>
            <a:ext cx="2500331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การสร้างการเชื่อมโยงไปยัง</a:t>
            </a:r>
            <a:r>
              <a:rPr lang="en-US" dirty="0" smtClean="0"/>
              <a:t> Slide</a:t>
            </a:r>
            <a:r>
              <a:rPr lang="th-TH" dirty="0" smtClean="0"/>
              <a:t> ใดๆ</a:t>
            </a:r>
            <a:r>
              <a:rPr lang="en-US" dirty="0" smtClean="0"/>
              <a:t> </a:t>
            </a:r>
            <a:r>
              <a:rPr lang="th-TH" dirty="0" smtClean="0"/>
              <a:t>ที่ต้องการ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th-TH" dirty="0" smtClean="0"/>
              <a:t> การเชื่อมโยง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24774"/>
          <a:stretch>
            <a:fillRect/>
          </a:stretch>
        </p:blipFill>
        <p:spPr bwMode="auto">
          <a:xfrm>
            <a:off x="1142978" y="2343761"/>
            <a:ext cx="3036887" cy="35141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25178"/>
          <a:stretch>
            <a:fillRect/>
          </a:stretch>
        </p:blipFill>
        <p:spPr bwMode="auto">
          <a:xfrm>
            <a:off x="5000629" y="2397138"/>
            <a:ext cx="3062980" cy="3603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ขณะนี้</a:t>
            </a:r>
            <a:r>
              <a:rPr lang="en-US" dirty="0" smtClean="0"/>
              <a:t> Slide 2</a:t>
            </a:r>
            <a:r>
              <a:rPr lang="th-TH" dirty="0" smtClean="0"/>
              <a:t> ที่เป็นจุดเริ่มต้น จะมีปุ่มที่สามารถเชื่อมโยงไปยัง </a:t>
            </a:r>
            <a:r>
              <a:rPr lang="en-US" dirty="0" smtClean="0"/>
              <a:t>Slide 5</a:t>
            </a:r>
            <a:endParaRPr lang="th-TH" dirty="0" smtClean="0"/>
          </a:p>
          <a:p>
            <a:r>
              <a:rPr lang="th-TH" dirty="0" smtClean="0"/>
              <a:t>สามารถย่อ/ขยาย หรือ</a:t>
            </a:r>
            <a:r>
              <a:rPr lang="th-TH" dirty="0" smtClean="0">
                <a:hlinkClick r:id="rId2" action="ppaction://hlinksldjump"/>
              </a:rPr>
              <a:t>แก้ไขรูปแบบ</a:t>
            </a:r>
            <a:r>
              <a:rPr lang="th-TH" dirty="0" smtClean="0"/>
              <a:t>ของปุ่มได้เช่นกัน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th-TH" dirty="0" smtClean="0"/>
              <a:t> การเชื่อมโยง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682857"/>
            <a:ext cx="5948375" cy="3389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การเชื่อมโยงยังสามารถกำหนดให้กับ</a:t>
            </a:r>
            <a:r>
              <a:rPr lang="en-US" dirty="0" smtClean="0"/>
              <a:t> Object</a:t>
            </a:r>
            <a:r>
              <a:rPr lang="th-TH" dirty="0" smtClean="0"/>
              <a:t> ประเภทอื่นเช่น ข้อความ หรือรูปภาพ โดยการเลือก </a:t>
            </a:r>
            <a:r>
              <a:rPr lang="en-US" dirty="0" smtClean="0"/>
              <a:t>Object</a:t>
            </a:r>
            <a:r>
              <a:rPr lang="th-TH" dirty="0" smtClean="0"/>
              <a:t> ที่ต้องการจากนั้นไปที่</a:t>
            </a:r>
            <a:r>
              <a:rPr lang="en-US" dirty="0" smtClean="0"/>
              <a:t> Tab Insert </a:t>
            </a:r>
            <a:r>
              <a:rPr lang="th-TH" dirty="0" smtClean="0"/>
              <a:t>บน</a:t>
            </a:r>
            <a:r>
              <a:rPr lang="en-US" dirty="0" smtClean="0"/>
              <a:t> Ribbon Tab</a:t>
            </a:r>
            <a:r>
              <a:rPr lang="th-TH" dirty="0" smtClean="0"/>
              <a:t> คลิกเลือกเมนู </a:t>
            </a:r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th-TH" dirty="0" smtClean="0"/>
              <a:t> การเชื่อมโยง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928935"/>
            <a:ext cx="3190880" cy="3442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5357817" y="2857497"/>
            <a:ext cx="2500331" cy="7143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ใส่คำสั่งเชื่อมโยงด้วยเมนู </a:t>
            </a:r>
            <a:r>
              <a:rPr lang="en-US" dirty="0" smtClean="0"/>
              <a:t>Action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3929057" y="3214686"/>
            <a:ext cx="135732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5429256" y="4429132"/>
            <a:ext cx="2571768" cy="85725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Object</a:t>
            </a:r>
            <a:r>
              <a:rPr lang="th-TH" dirty="0" smtClean="0"/>
              <a:t> ประเภทรูปภาพ ก็สามารถใส่คำสั่งเชื่อมโยงได้เช่นกัน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4857752" y="4857761"/>
            <a:ext cx="50006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การเชื่อมโยงด้วย</a:t>
            </a:r>
            <a:r>
              <a:rPr lang="en-US" dirty="0" smtClean="0"/>
              <a:t> Hyperlink</a:t>
            </a:r>
            <a:r>
              <a:rPr lang="th-TH" dirty="0" smtClean="0"/>
              <a:t> ซึ่งจะคล้ายกับการใช้การเชื่อมโยงด้วยเมนู </a:t>
            </a:r>
            <a:r>
              <a:rPr lang="en-US" dirty="0" smtClean="0"/>
              <a:t>Action </a:t>
            </a:r>
          </a:p>
          <a:p>
            <a:r>
              <a:rPr lang="th-TH" dirty="0" smtClean="0"/>
              <a:t>สามารถทำได้โดยเลือก</a:t>
            </a:r>
            <a:r>
              <a:rPr lang="en-US" dirty="0" smtClean="0"/>
              <a:t> Object </a:t>
            </a:r>
            <a:r>
              <a:rPr lang="th-TH" dirty="0" smtClean="0"/>
              <a:t>หรือข้อความที่ต้องการเชื่อมโยงจากนั้นไปที่</a:t>
            </a:r>
            <a:r>
              <a:rPr lang="en-US" dirty="0" smtClean="0"/>
              <a:t> Tab Insert </a:t>
            </a:r>
            <a:r>
              <a:rPr lang="th-TH" dirty="0" smtClean="0"/>
              <a:t>บน </a:t>
            </a:r>
            <a:r>
              <a:rPr lang="en-US" dirty="0" smtClean="0"/>
              <a:t>Ribbon Tab</a:t>
            </a:r>
            <a:r>
              <a:rPr lang="th-TH" dirty="0" smtClean="0"/>
              <a:t> จากนั้นคลิกเมนู</a:t>
            </a:r>
            <a:r>
              <a:rPr lang="en-US" dirty="0" smtClean="0"/>
              <a:t> Hyperlink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th-TH" dirty="0" smtClean="0"/>
              <a:t> การเชื่อมโยง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4521" y="3400609"/>
            <a:ext cx="5472123" cy="3100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2071670" y="3500438"/>
            <a:ext cx="357191" cy="428628"/>
          </a:xfrm>
          <a:prstGeom prst="rect">
            <a:avLst/>
          </a:prstGeom>
          <a:solidFill>
            <a:srgbClr val="FF0000">
              <a:alpha val="26000"/>
            </a:srgbClr>
          </a:solidFill>
          <a:ln w="12700" cmpd="sng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ภาพตัวอย่างการใช้ </a:t>
            </a:r>
            <a:r>
              <a:rPr lang="en-US" dirty="0" smtClean="0"/>
              <a:t>Hyperlink</a:t>
            </a:r>
            <a:r>
              <a:rPr lang="th-TH" dirty="0" smtClean="0"/>
              <a:t> ในการเชื่อมโยงไปยัง</a:t>
            </a:r>
            <a:r>
              <a:rPr lang="en-US" dirty="0" smtClean="0"/>
              <a:t> Website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th-TH" dirty="0" smtClean="0"/>
              <a:t> การเชื่อมโยง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1" y="2143116"/>
            <a:ext cx="6211903" cy="3140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1785919" y="5643579"/>
            <a:ext cx="5715040" cy="78581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ใส่ที่อยู่เว็บไซต์ ตัวอย่างเช่นเว็บไซต์มหาวิทยาลัย</a:t>
            </a:r>
            <a:r>
              <a:rPr lang="en-US" dirty="0" smtClean="0"/>
              <a:t>: http://www.rmutp.ac.th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16200000" flipV="1">
            <a:off x="3893339" y="5107793"/>
            <a:ext cx="714380" cy="2143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สามารถกำหนดรูปแบบการพิมพ์เอกสารได้ดังนี้</a:t>
            </a:r>
            <a:endParaRPr lang="en-US" dirty="0" smtClean="0"/>
          </a:p>
          <a:p>
            <a:pPr lvl="1"/>
            <a:r>
              <a:rPr lang="th-TH" dirty="0" smtClean="0"/>
              <a:t>ภาพนิ่ง</a:t>
            </a:r>
            <a:r>
              <a:rPr lang="en-US" dirty="0" smtClean="0"/>
              <a:t> </a:t>
            </a:r>
            <a:r>
              <a:rPr lang="th-TH" dirty="0" smtClean="0"/>
              <a:t>โดยสามารถกำหนดว่ามีกี่</a:t>
            </a:r>
            <a:r>
              <a:rPr lang="en-US" dirty="0" smtClean="0"/>
              <a:t> Slide </a:t>
            </a:r>
            <a:r>
              <a:rPr lang="th-TH" dirty="0" smtClean="0"/>
              <a:t>ใน</a:t>
            </a:r>
            <a:r>
              <a:rPr lang="en-US" dirty="0" smtClean="0"/>
              <a:t> 1</a:t>
            </a:r>
            <a:r>
              <a:rPr lang="th-TH" dirty="0" smtClean="0"/>
              <a:t> หน้ากระดาษ</a:t>
            </a:r>
          </a:p>
          <a:p>
            <a:pPr lvl="1"/>
            <a:r>
              <a:rPr lang="th-TH" dirty="0" smtClean="0"/>
              <a:t>ภาพนิ่ง และบันทึกย่อ</a:t>
            </a:r>
            <a:r>
              <a:rPr lang="en-US" dirty="0" smtClean="0"/>
              <a:t> (Note Pane)</a:t>
            </a:r>
            <a:endParaRPr lang="th-TH" dirty="0" smtClean="0"/>
          </a:p>
          <a:p>
            <a:pPr lvl="1"/>
            <a:r>
              <a:rPr lang="th-TH" dirty="0" smtClean="0"/>
              <a:t>เฉพาะ </a:t>
            </a:r>
            <a:r>
              <a:rPr lang="en-US" dirty="0" smtClean="0"/>
              <a:t>Outline</a:t>
            </a:r>
          </a:p>
          <a:p>
            <a:r>
              <a:rPr lang="th-TH" dirty="0" smtClean="0"/>
              <a:t>วิธีการสั่งพิมพ์สามารถทำได้โดยคลิกปุ่ม</a:t>
            </a:r>
            <a:br>
              <a:rPr lang="th-TH" dirty="0" smtClean="0"/>
            </a:br>
            <a:r>
              <a:rPr lang="en-US" dirty="0" smtClean="0"/>
              <a:t>Office Button</a:t>
            </a:r>
            <a:r>
              <a:rPr lang="th-TH" dirty="0" smtClean="0"/>
              <a:t> เลือกลูกศรขวาด้าน</a:t>
            </a:r>
            <a:br>
              <a:rPr lang="th-TH" dirty="0" smtClean="0"/>
            </a:br>
            <a:r>
              <a:rPr lang="th-TH" dirty="0" smtClean="0"/>
              <a:t>ข้างของเมนู </a:t>
            </a:r>
            <a:r>
              <a:rPr lang="en-US" dirty="0" smtClean="0"/>
              <a:t>Print</a:t>
            </a:r>
            <a:r>
              <a:rPr lang="th-TH" dirty="0" smtClean="0"/>
              <a:t> เลือก</a:t>
            </a:r>
            <a:r>
              <a:rPr lang="en-US" dirty="0" smtClean="0"/>
              <a:t> Print Preview</a:t>
            </a:r>
            <a:br>
              <a:rPr lang="en-US" dirty="0" smtClean="0"/>
            </a:br>
            <a:r>
              <a:rPr lang="th-TH" dirty="0" smtClean="0"/>
              <a:t>เพื่อดูตัวอย่างก่อนการพิมพ์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</a:t>
            </a:r>
            <a:r>
              <a:rPr lang="th-TH" dirty="0" smtClean="0"/>
              <a:t>การพิมพ์เอกสารประกอบ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571744"/>
            <a:ext cx="3172945" cy="3735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การเลือกรูปแบบการพิมพ์ ทำได้โดยคลิกเลือกที่เมนู </a:t>
            </a:r>
            <a:r>
              <a:rPr lang="en-US" dirty="0" smtClean="0"/>
              <a:t>Print What</a:t>
            </a:r>
            <a:endParaRPr lang="th-TH" dirty="0" smtClean="0"/>
          </a:p>
          <a:p>
            <a:pPr lvl="1"/>
            <a:r>
              <a:rPr lang="th-TH" dirty="0" smtClean="0"/>
              <a:t>สามารถกำหนดจำนวน</a:t>
            </a:r>
            <a:r>
              <a:rPr lang="en-US" dirty="0" smtClean="0"/>
              <a:t> Slide </a:t>
            </a:r>
            <a:r>
              <a:rPr lang="th-TH" dirty="0" smtClean="0"/>
              <a:t>ต่อ</a:t>
            </a:r>
            <a:r>
              <a:rPr lang="en-US" dirty="0" smtClean="0"/>
              <a:t> 1</a:t>
            </a:r>
            <a:r>
              <a:rPr lang="th-TH" dirty="0" smtClean="0"/>
              <a:t> หน้ากระดาษได้ตั้งแต่ </a:t>
            </a:r>
            <a:r>
              <a:rPr lang="en-US" dirty="0" smtClean="0"/>
              <a:t>1-9</a:t>
            </a:r>
            <a:r>
              <a:rPr lang="th-TH" dirty="0" smtClean="0"/>
              <a:t> </a:t>
            </a:r>
            <a:r>
              <a:rPr lang="en-US" dirty="0" smtClean="0"/>
              <a:t>Slide</a:t>
            </a:r>
          </a:p>
          <a:p>
            <a:pPr lvl="1"/>
            <a:r>
              <a:rPr lang="th-TH" dirty="0" smtClean="0"/>
              <a:t>พิมพ์</a:t>
            </a:r>
            <a:r>
              <a:rPr lang="en-US" dirty="0" smtClean="0"/>
              <a:t> Slide</a:t>
            </a:r>
            <a:r>
              <a:rPr lang="th-TH" dirty="0" smtClean="0"/>
              <a:t> และ บันทึกย่อ ให้เลือก </a:t>
            </a:r>
            <a:r>
              <a:rPr lang="en-US" dirty="0" smtClean="0"/>
              <a:t>“Note Pages”</a:t>
            </a:r>
            <a:endParaRPr lang="th-TH" dirty="0" smtClean="0"/>
          </a:p>
          <a:p>
            <a:pPr lvl="1"/>
            <a:r>
              <a:rPr lang="th-TH" dirty="0" smtClean="0"/>
              <a:t>พิมพ์เฉพาะ</a:t>
            </a:r>
            <a:r>
              <a:rPr lang="en-US" dirty="0" smtClean="0"/>
              <a:t> Outline </a:t>
            </a:r>
            <a:r>
              <a:rPr lang="th-TH" dirty="0" smtClean="0"/>
              <a:t>ให้เลือก </a:t>
            </a:r>
            <a:r>
              <a:rPr lang="en-US" dirty="0" smtClean="0"/>
              <a:t>“Outline View”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</a:t>
            </a:r>
            <a:r>
              <a:rPr lang="th-TH" dirty="0" smtClean="0"/>
              <a:t>การพิมพ์เอกสารประกอบ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b="60696"/>
          <a:stretch>
            <a:fillRect/>
          </a:stretch>
        </p:blipFill>
        <p:spPr bwMode="auto">
          <a:xfrm>
            <a:off x="1571604" y="3286124"/>
            <a:ext cx="600079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หากเลือก </a:t>
            </a:r>
            <a:r>
              <a:rPr lang="en-US" dirty="0" smtClean="0"/>
              <a:t>3</a:t>
            </a:r>
            <a:r>
              <a:rPr lang="th-TH" dirty="0" smtClean="0"/>
              <a:t> </a:t>
            </a:r>
            <a:r>
              <a:rPr lang="en-US" dirty="0" smtClean="0"/>
              <a:t>Slide</a:t>
            </a:r>
            <a:r>
              <a:rPr lang="th-TH" dirty="0" smtClean="0"/>
              <a:t> ต่อ</a:t>
            </a:r>
            <a:r>
              <a:rPr lang="en-US" dirty="0" smtClean="0"/>
              <a:t> 1</a:t>
            </a:r>
            <a:r>
              <a:rPr lang="th-TH" dirty="0" smtClean="0"/>
              <a:t> หน้ากระดาษจะมี ส่วนสำหรับบันทึกการสัมนาหรืออบรมสำหรับผู้เข้าร่วม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</a:t>
            </a:r>
            <a:r>
              <a:rPr lang="th-TH" dirty="0" smtClean="0"/>
              <a:t>การพิมพ์เอกสารประกอบ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428868"/>
            <a:ext cx="3605217" cy="3854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การเลือกลักษณะหน้ากระดาษทำได้โดยคลิกเมนู </a:t>
            </a:r>
            <a:r>
              <a:rPr lang="en-US" dirty="0" smtClean="0"/>
              <a:t>Orientation</a:t>
            </a:r>
            <a:endParaRPr lang="th-TH" dirty="0" smtClean="0"/>
          </a:p>
          <a:p>
            <a:pPr lvl="1"/>
            <a:r>
              <a:rPr lang="th-TH" dirty="0" smtClean="0"/>
              <a:t>แนวตั้ง </a:t>
            </a:r>
            <a:r>
              <a:rPr lang="en-US" dirty="0" smtClean="0"/>
              <a:t>Portrait</a:t>
            </a:r>
            <a:endParaRPr lang="th-TH" dirty="0" smtClean="0"/>
          </a:p>
          <a:p>
            <a:pPr lvl="1"/>
            <a:r>
              <a:rPr lang="th-TH" dirty="0" smtClean="0"/>
              <a:t>แนวนอน</a:t>
            </a:r>
            <a:r>
              <a:rPr lang="en-US" dirty="0" smtClean="0"/>
              <a:t> Landscape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</a:t>
            </a:r>
            <a:r>
              <a:rPr lang="th-TH" dirty="0" smtClean="0"/>
              <a:t>การพิมพ์เอกสารประกอบ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6117" y="3080879"/>
            <a:ext cx="5656279" cy="2205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th-TH" dirty="0"/>
          </a:p>
        </p:txBody>
      </p:sp>
      <p:sp>
        <p:nvSpPr>
          <p:cNvPr id="9" name="สี่เหลี่ยมผืนผ้า 4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 smtClean="0"/>
              <a:t>หลังจากนั้นให้เลือก ที่เมนูสร้างและเลือกงานนำเสนอเปล่าก็จะได้งานนำเสนอเปล่าแผ่นใหม่ขึ้นมาอีกหนึ่งแผ่น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2643184"/>
            <a:ext cx="277927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5" y="3500438"/>
            <a:ext cx="52482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2" name="Straight Arrow Connector 21"/>
          <p:cNvCxnSpPr>
            <a:stCxn id="5122" idx="3"/>
            <a:endCxn id="5123" idx="1"/>
          </p:cNvCxnSpPr>
          <p:nvPr/>
        </p:nvCxnSpPr>
        <p:spPr>
          <a:xfrm>
            <a:off x="3136437" y="4179100"/>
            <a:ext cx="578307" cy="49767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ในส่วนเมนู</a:t>
            </a:r>
            <a:r>
              <a:rPr lang="en-US" dirty="0" smtClean="0"/>
              <a:t> Options</a:t>
            </a:r>
            <a:r>
              <a:rPr lang="th-TH" dirty="0" smtClean="0"/>
              <a:t> สามารถกำหนดค่าอื่นๆในเอกสารประกอบเช่น</a:t>
            </a:r>
          </a:p>
          <a:p>
            <a:pPr lvl="1"/>
            <a:r>
              <a:rPr lang="en-US" dirty="0" smtClean="0"/>
              <a:t>Header </a:t>
            </a:r>
            <a:r>
              <a:rPr lang="th-TH" dirty="0" smtClean="0"/>
              <a:t>และ </a:t>
            </a:r>
            <a:r>
              <a:rPr lang="en-US" dirty="0" smtClean="0"/>
              <a:t>Footer</a:t>
            </a:r>
            <a:endParaRPr lang="th-TH" dirty="0" smtClean="0"/>
          </a:p>
          <a:p>
            <a:pPr lvl="1"/>
            <a:r>
              <a:rPr lang="en-US" dirty="0" smtClean="0"/>
              <a:t>Color/Grayscale</a:t>
            </a:r>
            <a:r>
              <a:rPr lang="th-TH" dirty="0" smtClean="0"/>
              <a:t> สี หรือขาวดำ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</a:t>
            </a:r>
            <a:r>
              <a:rPr lang="th-TH" dirty="0" smtClean="0"/>
              <a:t>การพิมพ์เอกสารประกอบ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8" y="3043824"/>
            <a:ext cx="3657608" cy="2456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หากต้องการให้พิมพ์ออกมาเต็มขนาดของกระดาษ สามารถทำได้โดยคลิกเลือก</a:t>
            </a:r>
            <a:br>
              <a:rPr lang="th-TH" dirty="0" smtClean="0"/>
            </a:br>
            <a:r>
              <a:rPr lang="en-US" dirty="0" smtClean="0"/>
              <a:t>Scale to Fit Paper</a:t>
            </a:r>
          </a:p>
          <a:p>
            <a:r>
              <a:rPr lang="th-TH" dirty="0" smtClean="0"/>
              <a:t>ส่วน </a:t>
            </a:r>
            <a:r>
              <a:rPr lang="en-US" dirty="0" smtClean="0"/>
              <a:t>Frame Slides</a:t>
            </a:r>
            <a:r>
              <a:rPr lang="th-TH" dirty="0" smtClean="0"/>
              <a:t> นั้นจะเป็นการใส่เส้นขอบให้กับ</a:t>
            </a:r>
            <a:r>
              <a:rPr lang="en-US" dirty="0" smtClean="0"/>
              <a:t> Slide</a:t>
            </a:r>
            <a:r>
              <a:rPr lang="th-TH" dirty="0" smtClean="0"/>
              <a:t> เวลาพิมพ์เอกสารประกอบ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</a:t>
            </a:r>
            <a:r>
              <a:rPr lang="th-TH" dirty="0" smtClean="0"/>
              <a:t>การพิมพ์เอกสารประกอบ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180833"/>
            <a:ext cx="3211506" cy="2748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ภาพตัวอย่างเอกสารประกอบหลังจากตั้งค่าเสร็จเรียบร้อย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</a:t>
            </a:r>
            <a:r>
              <a:rPr lang="th-TH" dirty="0" smtClean="0"/>
              <a:t>การพิมพ์เอกสารประกอบ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071678"/>
            <a:ext cx="3164097" cy="4392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จะได้งานนำเสนอแบบว่างเปล่ามา </a:t>
            </a:r>
            <a:r>
              <a:rPr lang="en-US" dirty="0" smtClean="0"/>
              <a:t>1</a:t>
            </a:r>
            <a:r>
              <a:rPr lang="th-TH" dirty="0" smtClean="0"/>
              <a:t> สไลด์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th-TH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8" y="2143117"/>
            <a:ext cx="599122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Template </a:t>
            </a:r>
            <a:r>
              <a:rPr lang="th-TH" dirty="0" smtClean="0"/>
              <a:t>แบบ </a:t>
            </a:r>
            <a:r>
              <a:rPr lang="en-US" dirty="0" smtClean="0"/>
              <a:t>Theme </a:t>
            </a:r>
            <a:r>
              <a:rPr lang="th-TH" dirty="0" smtClean="0"/>
              <a:t>นั้นจะถูกออกแบบหน้าตาของสไลด์มาเรียบร้อยแล้ว ทั้ง</a:t>
            </a:r>
            <a:r>
              <a:rPr lang="th-TH" dirty="0" err="1" smtClean="0"/>
              <a:t>กราฟฟิก</a:t>
            </a:r>
            <a:r>
              <a:rPr lang="th-TH" dirty="0" smtClean="0"/>
              <a:t> สีพื้น ข้อความ  รวมถึงสี </a:t>
            </a:r>
            <a:r>
              <a:rPr lang="en-US" dirty="0" smtClean="0"/>
              <a:t>Object </a:t>
            </a:r>
            <a:r>
              <a:rPr lang="th-TH" dirty="0" smtClean="0"/>
              <a:t>ซึ่งจะถูกออกแบบมาได้อย่างกลมกลืนเพื่อให้ผู้ใช้สามารถนำไปใช้งานได้ทันทีโดยไม่ต้องตกแต่งอะไรเพิ่มเติม ขั้นตอนการใช้งานเลือกสร้างจากปุ่ม </a:t>
            </a:r>
            <a:r>
              <a:rPr lang="en-US" dirty="0" smtClean="0"/>
              <a:t>Office</a:t>
            </a:r>
            <a:r>
              <a:rPr lang="th-TH" dirty="0" smtClean="0"/>
              <a:t> </a:t>
            </a:r>
            <a:r>
              <a:rPr lang="en-US" dirty="0" smtClean="0"/>
              <a:t>Button </a:t>
            </a:r>
            <a:r>
              <a:rPr lang="th-TH" dirty="0" smtClean="0"/>
              <a:t>คล้ายขั้นตอนก่อนหน้านี้</a:t>
            </a:r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): </a:t>
            </a:r>
            <a:r>
              <a:rPr lang="th-TH" dirty="0" smtClean="0"/>
              <a:t>สร้างจาก </a:t>
            </a:r>
            <a:r>
              <a:rPr lang="en-US" dirty="0" smtClean="0"/>
              <a:t>Theme</a:t>
            </a:r>
            <a:endParaRPr lang="th-TH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3571876"/>
            <a:ext cx="277927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0" name="Straight Arrow Connector 29"/>
          <p:cNvCxnSpPr>
            <a:stCxn id="29" idx="3"/>
            <a:endCxn id="3078" idx="1"/>
          </p:cNvCxnSpPr>
          <p:nvPr/>
        </p:nvCxnSpPr>
        <p:spPr>
          <a:xfrm>
            <a:off x="3136438" y="5107794"/>
            <a:ext cx="221117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571876"/>
            <a:ext cx="552256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เมื่อเลือก </a:t>
            </a:r>
            <a:r>
              <a:rPr lang="en-US" dirty="0" smtClean="0"/>
              <a:t>Installed Theme  </a:t>
            </a:r>
            <a:r>
              <a:rPr lang="th-TH" dirty="0" smtClean="0"/>
              <a:t>แล้วจะมี </a:t>
            </a:r>
            <a:r>
              <a:rPr lang="en-US" dirty="0" smtClean="0"/>
              <a:t>Theme </a:t>
            </a:r>
            <a:r>
              <a:rPr lang="th-TH" dirty="0" smtClean="0"/>
              <a:t>ให้เลือกใช้งานให้ผู้ใช้เลือก </a:t>
            </a:r>
            <a:r>
              <a:rPr lang="en-US" dirty="0" smtClean="0"/>
              <a:t>Theme </a:t>
            </a:r>
            <a:r>
              <a:rPr lang="th-TH" dirty="0" smtClean="0"/>
              <a:t>ที่ต้องการใช้งานโดยดับเบิ้ลคลิ้กที่ </a:t>
            </a:r>
            <a:r>
              <a:rPr lang="en-US" dirty="0" smtClean="0"/>
              <a:t>Theme </a:t>
            </a:r>
            <a:r>
              <a:rPr lang="th-TH" dirty="0" smtClean="0"/>
              <a:t>ที่ต้องการได้เลย</a:t>
            </a:r>
            <a:endParaRPr lang="th-TH" dirty="0"/>
          </a:p>
        </p:txBody>
      </p:sp>
      <p:sp>
        <p:nvSpPr>
          <p:cNvPr id="3" name="ชื่อเรื่อง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): </a:t>
            </a:r>
            <a:r>
              <a:rPr lang="th-TH" dirty="0" smtClean="0"/>
              <a:t>สร้างจาก </a:t>
            </a:r>
            <a:r>
              <a:rPr lang="en-US" dirty="0" smtClean="0"/>
              <a:t>Theme</a:t>
            </a:r>
            <a:endParaRPr lang="th-TH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7" y="2786058"/>
            <a:ext cx="5905500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เมื่อเลือก </a:t>
            </a:r>
            <a:r>
              <a:rPr lang="en-US" dirty="0" smtClean="0"/>
              <a:t>Theme </a:t>
            </a:r>
            <a:r>
              <a:rPr lang="th-TH" dirty="0" smtClean="0"/>
              <a:t>ที่ต้องการแล้วสไลด์ของงานที่ถูกสร้างจะถูกเปลี่ยนตามรูปแบบที่เลือกไว้ ดังภาพ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): </a:t>
            </a:r>
            <a:r>
              <a:rPr lang="th-TH" dirty="0" smtClean="0"/>
              <a:t>สร้างจาก </a:t>
            </a:r>
            <a:r>
              <a:rPr lang="en-US" dirty="0" smtClean="0"/>
              <a:t>Theme</a:t>
            </a:r>
            <a:endParaRPr lang="th-TH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428869"/>
            <a:ext cx="5500727" cy="412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การสร้างงานจากแม่แบบนั้น</a:t>
            </a:r>
            <a:r>
              <a:rPr lang="th-TH" dirty="0" err="1" smtClean="0"/>
              <a:t>ผลลัพท์</a:t>
            </a:r>
            <a:r>
              <a:rPr lang="th-TH" dirty="0" smtClean="0"/>
              <a:t>ที่ได้โปรแกรมจะเตรียมเนื้อหาบางส่วน หรือได้ออกแบบหน้าตาของสไลด์ ตามรูปแบบเบื้องต้นมาให้ เช่น </a:t>
            </a:r>
            <a:r>
              <a:rPr lang="th-TH" dirty="0" err="1" smtClean="0"/>
              <a:t>กราฟฟิก</a:t>
            </a:r>
            <a:r>
              <a:rPr lang="th-TH" dirty="0" smtClean="0"/>
              <a:t> สีสันของสไลด์ รูปแบบข้อความ ซึ่งสามารถนำไปใช้และดัดแปลงให้เหมาะสมกับงานที่เราจะสร้างได้ตามต้องการ ซึ่งจะต่างกับการสร้างด้วย </a:t>
            </a:r>
            <a:r>
              <a:rPr lang="en-US" dirty="0" smtClean="0"/>
              <a:t>Theme </a:t>
            </a:r>
            <a:r>
              <a:rPr lang="th-TH" dirty="0" smtClean="0"/>
              <a:t>ซึ่งการสร้างด้วย </a:t>
            </a:r>
            <a:r>
              <a:rPr lang="en-US" dirty="0" smtClean="0"/>
              <a:t>Theme </a:t>
            </a:r>
            <a:r>
              <a:rPr lang="th-TH" dirty="0" smtClean="0"/>
              <a:t>จะได้หน้าตาสไลด์ที่ถูกปรับแต่งให้สวยงามมาหนึ่งสไลด์ แต่ การสร้างจากแม่แบบหรือ </a:t>
            </a:r>
            <a:r>
              <a:rPr lang="en-US" dirty="0" smtClean="0"/>
              <a:t>Templates </a:t>
            </a:r>
            <a:r>
              <a:rPr lang="th-TH" dirty="0" smtClean="0"/>
              <a:t>จะได้งานที่ถูกสร้างขึ้นเพื่อเป็นตัวอย่างในการทำสไลด์มาหนึ่งชุดเลยซึงมีข้อความมาพร้อมกับ</a:t>
            </a:r>
            <a:r>
              <a:rPr lang="th-TH" dirty="0" err="1" smtClean="0"/>
              <a:t>กราฟฟิก</a:t>
            </a:r>
            <a:r>
              <a:rPr lang="th-TH" dirty="0" smtClean="0"/>
              <a:t>ต่างๆ เรียกว่าแค่เปลี่ยนข้อความของเราเข้าไปในสไลด์ก็สามารถนำไปใช้งานได้ทันทีโดยไม่ต้องปรับแต่งอะไรเพิ่มเติม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 : </a:t>
            </a:r>
            <a:r>
              <a:rPr lang="th-TH" dirty="0" smtClean="0"/>
              <a:t>สร้างจากแม่แบบหรือ </a:t>
            </a:r>
            <a:r>
              <a:rPr lang="en-US" dirty="0" smtClean="0"/>
              <a:t>Templates </a:t>
            </a:r>
            <a:r>
              <a:rPr lang="th-TH" dirty="0" smtClean="0"/>
              <a:t>ที่มีอยู่ในเครื่อง</a:t>
            </a:r>
            <a:endParaRPr lang="th-TH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ขั้นตอนการใช้งานเลือกที่ปุ่ม </a:t>
            </a:r>
            <a:r>
              <a:rPr lang="en-US" dirty="0" smtClean="0"/>
              <a:t>Office Button </a:t>
            </a:r>
            <a:r>
              <a:rPr lang="th-TH" dirty="0" smtClean="0"/>
              <a:t>และเลือก </a:t>
            </a:r>
            <a:r>
              <a:rPr lang="en-US" dirty="0" smtClean="0"/>
              <a:t>New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): </a:t>
            </a:r>
            <a:r>
              <a:rPr lang="th-TH" dirty="0" smtClean="0"/>
              <a:t>สร้างจากแม่แบบหรือ </a:t>
            </a:r>
            <a:r>
              <a:rPr lang="en-US" dirty="0" smtClean="0"/>
              <a:t>Templates </a:t>
            </a:r>
            <a:r>
              <a:rPr lang="th-TH" dirty="0" smtClean="0"/>
              <a:t>ที่มีอยู่ในเครื่อง</a:t>
            </a:r>
            <a:endParaRPr lang="th-TH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1" y="2214555"/>
            <a:ext cx="5343787" cy="344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30"/>
            <a:ext cx="8229600" cy="2304862"/>
          </a:xfrm>
        </p:spPr>
        <p:txBody>
          <a:bodyPr>
            <a:noAutofit/>
          </a:bodyPr>
          <a:lstStyle/>
          <a:p>
            <a:r>
              <a:rPr lang="th-TH" sz="3600" dirty="0" smtClean="0"/>
              <a:t>สามารถจัดทำ </a:t>
            </a:r>
            <a:r>
              <a:rPr lang="en-US" sz="3600" dirty="0" smtClean="0"/>
              <a:t>Slideshow </a:t>
            </a:r>
            <a:r>
              <a:rPr lang="th-TH" sz="3600" dirty="0" smtClean="0"/>
              <a:t>เพื่อสร้างงานนำเสนอ หรือ </a:t>
            </a:r>
            <a:r>
              <a:rPr lang="en-US" sz="3600" dirty="0" smtClean="0"/>
              <a:t>Presentation </a:t>
            </a:r>
            <a:r>
              <a:rPr lang="th-TH" sz="3600" dirty="0" smtClean="0"/>
              <a:t>ในรูปแบบต่างๆ</a:t>
            </a:r>
          </a:p>
          <a:p>
            <a:r>
              <a:rPr lang="th-TH" sz="3600" dirty="0" smtClean="0"/>
              <a:t>มีเครื่องมือช่วยให้สามารถใส่ภาพประกอบ ภาพเคลื่อนไหว เสียง และไฟล์วีดีโอ</a:t>
            </a:r>
          </a:p>
          <a:p>
            <a:pPr>
              <a:buNone/>
            </a:pPr>
            <a:endParaRPr lang="th-TH" sz="3600" dirty="0" smtClean="0"/>
          </a:p>
          <a:p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ความสามารถของ </a:t>
            </a:r>
            <a:r>
              <a:rPr lang="en-US" dirty="0" smtClean="0"/>
              <a:t>Power Point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071537" y="4643446"/>
            <a:ext cx="7072363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th-TH" sz="3600" dirty="0" smtClean="0"/>
              <a:t>ช่วยเพิ่มความน่าสนใจให้กับงานนำเสนอของคุณ</a:t>
            </a:r>
          </a:p>
        </p:txBody>
      </p:sp>
      <p:sp>
        <p:nvSpPr>
          <p:cNvPr id="5" name="Down Arrow 4"/>
          <p:cNvSpPr/>
          <p:nvPr/>
        </p:nvSpPr>
        <p:spPr>
          <a:xfrm>
            <a:off x="4143372" y="4000505"/>
            <a:ext cx="57150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): </a:t>
            </a:r>
            <a:r>
              <a:rPr lang="th-TH" dirty="0" smtClean="0"/>
              <a:t>สร้างจากแม่แบบหรือ </a:t>
            </a:r>
            <a:r>
              <a:rPr lang="en-US" dirty="0" smtClean="0"/>
              <a:t>Templates </a:t>
            </a:r>
            <a:r>
              <a:rPr lang="th-TH" dirty="0" smtClean="0"/>
              <a:t>ที่มีอยู่ในเครื่อง</a:t>
            </a:r>
            <a:endParaRPr lang="th-T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5" y="1643051"/>
            <a:ext cx="7570787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หลังจากที่เราเลือก </a:t>
            </a:r>
            <a:r>
              <a:rPr lang="en-US" dirty="0" smtClean="0"/>
              <a:t>Templates </a:t>
            </a:r>
            <a:r>
              <a:rPr lang="th-TH" dirty="0" smtClean="0"/>
              <a:t>ที่ต้องการจะได้สไลด์งานที่ตกแต่งสวยงามเพียงแค่เปลี่ยนข้อความก็สามารถนำไปใช้งานได้ทันที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): </a:t>
            </a:r>
            <a:r>
              <a:rPr lang="th-TH" dirty="0" smtClean="0"/>
              <a:t>สร้างจากแม่แบบหรือ </a:t>
            </a:r>
            <a:r>
              <a:rPr lang="en-US" dirty="0" smtClean="0"/>
              <a:t>Templates </a:t>
            </a:r>
            <a:r>
              <a:rPr lang="th-TH" dirty="0" smtClean="0"/>
              <a:t>ที่มีอยู่ในเครื่อง</a:t>
            </a:r>
            <a:endParaRPr lang="th-T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5" y="2428869"/>
            <a:ext cx="6143668" cy="428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นอกเหนือจากการเลือกรูปแบบงานนำเสนอที่กล่าวมาข้างต้นนั้น </a:t>
            </a:r>
            <a:r>
              <a:rPr lang="en-US" dirty="0" err="1" smtClean="0"/>
              <a:t>Powerpoint</a:t>
            </a:r>
            <a:r>
              <a:rPr lang="en-US" dirty="0" smtClean="0"/>
              <a:t> 2007</a:t>
            </a:r>
            <a:r>
              <a:rPr lang="th-TH" dirty="0" smtClean="0"/>
              <a:t> ยังมี </a:t>
            </a:r>
            <a:r>
              <a:rPr lang="en-US" dirty="0" smtClean="0"/>
              <a:t>Templates Online </a:t>
            </a:r>
            <a:r>
              <a:rPr lang="th-TH" dirty="0" smtClean="0"/>
              <a:t>เป็นตัวเลือกอีกทางเพื่อสะดวกต่อการใช้งาน แต่ต้องต่อเข้ากับระบบอินเตอร์เน็ตเพื่อขอรับบริการ</a:t>
            </a:r>
          </a:p>
          <a:p>
            <a:r>
              <a:rPr lang="th-TH" dirty="0" smtClean="0"/>
              <a:t>ขั้นตอนการใช้งานเลือกที่ปุ่ม </a:t>
            </a:r>
            <a:r>
              <a:rPr lang="en-US" dirty="0" smtClean="0"/>
              <a:t>Office Button </a:t>
            </a:r>
            <a:r>
              <a:rPr lang="th-TH" dirty="0" smtClean="0"/>
              <a:t>และเลือก </a:t>
            </a:r>
            <a:r>
              <a:rPr lang="en-US" dirty="0" smtClean="0"/>
              <a:t>New</a:t>
            </a:r>
            <a:endParaRPr lang="th-TH" dirty="0" smtClean="0"/>
          </a:p>
          <a:p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): Templates Online</a:t>
            </a:r>
            <a:endParaRPr lang="th-TH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286125"/>
            <a:ext cx="5357851" cy="345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): Templates Online</a:t>
            </a:r>
            <a:endParaRPr lang="th-T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71613"/>
            <a:ext cx="6684957" cy="481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h-TH" dirty="0" smtClean="0"/>
              <a:t>การบันทึกงานนำเสนอนั้นก็คือการ </a:t>
            </a:r>
            <a:r>
              <a:rPr lang="en-US" dirty="0" smtClean="0"/>
              <a:t>Save </a:t>
            </a:r>
            <a:r>
              <a:rPr lang="th-TH" dirty="0" smtClean="0"/>
              <a:t>งานที่ทำไว้เพื่อเอาไปใช้งานในครั้งต่อไป วิธีการบันทึกงานนำเสนอนั้นสามารถทำได้หลายวิธีดังนี้</a:t>
            </a:r>
          </a:p>
          <a:p>
            <a:r>
              <a:rPr lang="th-TH" dirty="0" smtClean="0"/>
              <a:t>เลือกที่ปุ่ม </a:t>
            </a:r>
            <a:r>
              <a:rPr lang="en-US" dirty="0" smtClean="0"/>
              <a:t>Save </a:t>
            </a:r>
            <a:r>
              <a:rPr lang="th-TH" dirty="0" smtClean="0"/>
              <a:t>ซึ่งจะอยู่ที่ </a:t>
            </a:r>
            <a:r>
              <a:rPr lang="en-US" dirty="0" smtClean="0"/>
              <a:t>Quick Access Toolbar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th-TH" dirty="0" smtClean="0"/>
              <a:t>หรือวิธีที่สะดวกที่สุดคือกด </a:t>
            </a:r>
            <a:r>
              <a:rPr lang="en-US" dirty="0" err="1" smtClean="0"/>
              <a:t>Ctrl+s</a:t>
            </a:r>
            <a:r>
              <a:rPr lang="en-US" dirty="0" smtClean="0"/>
              <a:t> </a:t>
            </a:r>
            <a:r>
              <a:rPr lang="th-TH" dirty="0" smtClean="0"/>
              <a:t>ที่คีย์บอร์ด</a:t>
            </a:r>
          </a:p>
          <a:p>
            <a:r>
              <a:rPr lang="th-TH" dirty="0" smtClean="0"/>
              <a:t>อีกวิธีที่สะดวกคือกดที่ปุ่ม </a:t>
            </a:r>
            <a:r>
              <a:rPr lang="en-US" dirty="0" smtClean="0"/>
              <a:t>Office Button</a:t>
            </a:r>
            <a:r>
              <a:rPr lang="th-TH" dirty="0" smtClean="0"/>
              <a:t> แล้วเลือก </a:t>
            </a:r>
            <a:r>
              <a:rPr lang="en-US" dirty="0" smtClean="0"/>
              <a:t>Save </a:t>
            </a:r>
            <a:r>
              <a:rPr lang="th-TH" dirty="0" smtClean="0"/>
              <a:t>หรือ </a:t>
            </a:r>
            <a:r>
              <a:rPr lang="en-US" dirty="0" smtClean="0"/>
              <a:t>Save As. </a:t>
            </a:r>
            <a:r>
              <a:rPr lang="th-TH" dirty="0" smtClean="0"/>
              <a:t>เพื่อทำการบันทึกงาน พอกด </a:t>
            </a:r>
            <a:r>
              <a:rPr lang="en-US" dirty="0" smtClean="0"/>
              <a:t>Save As </a:t>
            </a:r>
            <a:r>
              <a:rPr lang="th-TH" dirty="0" smtClean="0"/>
              <a:t>จะมีให้เลือกว่าเราต้องการจะบันทึกงานแบบไหนให้เลือกเป็น แบบแรกคือ </a:t>
            </a:r>
            <a:r>
              <a:rPr lang="en-US" dirty="0" err="1" smtClean="0"/>
              <a:t>Powerpoint</a:t>
            </a:r>
            <a:r>
              <a:rPr lang="en-US" dirty="0" smtClean="0"/>
              <a:t> </a:t>
            </a:r>
            <a:r>
              <a:rPr lang="en-US" dirty="0" err="1" smtClean="0"/>
              <a:t>Presentration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): </a:t>
            </a:r>
            <a:r>
              <a:rPr lang="th-TH" dirty="0" smtClean="0"/>
              <a:t>การบันทึกงานนำเสนอ</a:t>
            </a:r>
            <a:endParaRPr lang="th-T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3" y="2643182"/>
            <a:ext cx="32004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): </a:t>
            </a:r>
            <a:r>
              <a:rPr lang="th-TH" dirty="0" smtClean="0"/>
              <a:t>การบันทึกงานแบบ </a:t>
            </a:r>
            <a:r>
              <a:rPr lang="en-US" dirty="0" smtClean="0"/>
              <a:t>Save As</a:t>
            </a:r>
            <a:endParaRPr lang="th-TH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7" y="1714488"/>
            <a:ext cx="5143536" cy="426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หลังจากนั้นจะพบกับหน้าจอให้เลือกบันทึกไฟล์งานให้ทำการตั้งชื่อแล้วบันทึกงาน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 </a:t>
            </a:r>
            <a:r>
              <a:rPr lang="th-TH" dirty="0" smtClean="0"/>
              <a:t>การสร้างไฟล์งานนำเสนอ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): </a:t>
            </a:r>
            <a:r>
              <a:rPr lang="th-TH" dirty="0" smtClean="0"/>
              <a:t>การบันทึกงานแบบ </a:t>
            </a:r>
            <a:r>
              <a:rPr lang="en-US" dirty="0" smtClean="0"/>
              <a:t>Save As</a:t>
            </a:r>
            <a:endParaRPr lang="th-TH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214555"/>
            <a:ext cx="5929355" cy="3719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เพิ่ม </a:t>
            </a:r>
            <a:r>
              <a:rPr lang="en-US" dirty="0" smtClean="0"/>
              <a:t>Slide</a:t>
            </a:r>
          </a:p>
          <a:p>
            <a:pPr lvl="1"/>
            <a:r>
              <a:rPr lang="th-TH" dirty="0" smtClean="0"/>
              <a:t>ไปที่ </a:t>
            </a:r>
            <a:r>
              <a:rPr lang="en-US" dirty="0" smtClean="0"/>
              <a:t>Tab Home </a:t>
            </a:r>
            <a:r>
              <a:rPr lang="th-TH" dirty="0" smtClean="0"/>
              <a:t>คลิกเลือก </a:t>
            </a:r>
            <a:r>
              <a:rPr lang="en-US" dirty="0" smtClean="0"/>
              <a:t>New Slide</a:t>
            </a:r>
          </a:p>
          <a:p>
            <a:pPr lvl="1"/>
            <a:r>
              <a:rPr lang="th-TH" dirty="0" smtClean="0"/>
              <a:t>เลือก</a:t>
            </a:r>
            <a:r>
              <a:rPr lang="en-US" dirty="0" smtClean="0"/>
              <a:t> Slide</a:t>
            </a:r>
            <a:r>
              <a:rPr lang="th-TH" dirty="0" smtClean="0"/>
              <a:t> ที่ต้องการจาก</a:t>
            </a:r>
            <a:r>
              <a:rPr lang="en-US" dirty="0" smtClean="0"/>
              <a:t> Tab Slide</a:t>
            </a:r>
            <a:r>
              <a:rPr lang="th-TH" dirty="0" smtClean="0"/>
              <a:t> จากนั้นกดปุ่ม</a:t>
            </a:r>
            <a:r>
              <a:rPr lang="en-US" dirty="0" smtClean="0"/>
              <a:t> Enter</a:t>
            </a:r>
          </a:p>
          <a:p>
            <a:pPr lvl="1"/>
            <a:r>
              <a:rPr lang="th-TH" dirty="0" smtClean="0"/>
              <a:t>เลือก</a:t>
            </a:r>
            <a:r>
              <a:rPr lang="en-US" dirty="0" smtClean="0"/>
              <a:t> Slide </a:t>
            </a:r>
            <a:r>
              <a:rPr lang="th-TH" dirty="0" smtClean="0"/>
              <a:t>ที่ต้องการจาก</a:t>
            </a:r>
            <a:r>
              <a:rPr lang="en-US" dirty="0" smtClean="0"/>
              <a:t> Tab Slide</a:t>
            </a:r>
            <a:r>
              <a:rPr lang="th-TH" dirty="0" smtClean="0"/>
              <a:t> จากนั้นคลิกขวาเลือก</a:t>
            </a:r>
            <a:r>
              <a:rPr lang="en-US" dirty="0" smtClean="0"/>
              <a:t> New Slide</a:t>
            </a:r>
          </a:p>
          <a:p>
            <a:pPr lvl="1"/>
            <a:r>
              <a:rPr lang="th-TH" dirty="0" smtClean="0"/>
              <a:t>ไปที่ </a:t>
            </a:r>
            <a:r>
              <a:rPr lang="en-US" dirty="0" smtClean="0"/>
              <a:t>Tab Home </a:t>
            </a:r>
            <a:r>
              <a:rPr lang="th-TH" dirty="0" smtClean="0"/>
              <a:t>คลิกเลือกลูกศรใต้ปุ่ม </a:t>
            </a:r>
            <a:r>
              <a:rPr lang="en-US" dirty="0" smtClean="0"/>
              <a:t>New Slide</a:t>
            </a:r>
            <a:r>
              <a:rPr lang="th-TH" dirty="0" smtClean="0"/>
              <a:t> จะสามารถเลือก </a:t>
            </a:r>
            <a:r>
              <a:rPr lang="en-US" dirty="0" smtClean="0"/>
              <a:t>Layout</a:t>
            </a:r>
            <a:r>
              <a:rPr lang="th-TH" dirty="0" smtClean="0"/>
              <a:t> ใหม่ให้กับ</a:t>
            </a:r>
            <a:r>
              <a:rPr lang="en-US" dirty="0" smtClean="0"/>
              <a:t> New Slide</a:t>
            </a:r>
            <a:r>
              <a:rPr lang="th-TH" dirty="0" smtClean="0"/>
              <a:t> ได้</a:t>
            </a:r>
          </a:p>
          <a:p>
            <a:pPr lvl="1"/>
            <a:r>
              <a:rPr lang="th-TH" dirty="0" smtClean="0"/>
              <a:t>กด</a:t>
            </a:r>
            <a:r>
              <a:rPr lang="en-US" dirty="0" smtClean="0"/>
              <a:t> Ctrl</a:t>
            </a:r>
            <a:r>
              <a:rPr lang="th-TH" dirty="0" smtClean="0"/>
              <a:t> และ</a:t>
            </a:r>
            <a:r>
              <a:rPr lang="en-US" dirty="0" smtClean="0"/>
              <a:t> n (</a:t>
            </a:r>
            <a:r>
              <a:rPr lang="th-TH" dirty="0" smtClean="0"/>
              <a:t>กด </a:t>
            </a:r>
            <a:r>
              <a:rPr lang="en-US" dirty="0" smtClean="0"/>
              <a:t>Ctrl</a:t>
            </a:r>
            <a:r>
              <a:rPr lang="th-TH" dirty="0" smtClean="0"/>
              <a:t> ค้างไว้และกด</a:t>
            </a:r>
            <a:r>
              <a:rPr lang="en-US" dirty="0" smtClean="0"/>
              <a:t> n)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th-TH" dirty="0" smtClean="0"/>
              <a:t>การจัดการ</a:t>
            </a:r>
            <a:r>
              <a:rPr lang="en-US" dirty="0" smtClean="0"/>
              <a:t> Slide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ลบ</a:t>
            </a:r>
            <a:r>
              <a:rPr lang="en-US" dirty="0" smtClean="0"/>
              <a:t> Slide</a:t>
            </a:r>
          </a:p>
          <a:p>
            <a:pPr lvl="1"/>
            <a:r>
              <a:rPr lang="th-TH" dirty="0" smtClean="0"/>
              <a:t>คลิกเลือก</a:t>
            </a:r>
            <a:r>
              <a:rPr lang="en-US" dirty="0" smtClean="0"/>
              <a:t> Slide</a:t>
            </a:r>
            <a:r>
              <a:rPr lang="th-TH" dirty="0" smtClean="0"/>
              <a:t> ที่ต้องการลบใน </a:t>
            </a:r>
            <a:r>
              <a:rPr lang="en-US" dirty="0" smtClean="0"/>
              <a:t>Tab Slide</a:t>
            </a:r>
            <a:r>
              <a:rPr lang="th-TH" dirty="0" smtClean="0"/>
              <a:t> จากนั้นกดปุ่ม</a:t>
            </a:r>
            <a:r>
              <a:rPr lang="en-US" dirty="0" smtClean="0"/>
              <a:t> Delete</a:t>
            </a:r>
            <a:r>
              <a:rPr lang="th-TH" dirty="0" smtClean="0"/>
              <a:t> บนคีย์บอร์ด</a:t>
            </a:r>
          </a:p>
          <a:p>
            <a:pPr lvl="1"/>
            <a:r>
              <a:rPr lang="th-TH" dirty="0" smtClean="0"/>
              <a:t>คลิกเลือก</a:t>
            </a:r>
            <a:r>
              <a:rPr lang="en-US" dirty="0" smtClean="0"/>
              <a:t> Slide</a:t>
            </a:r>
            <a:r>
              <a:rPr lang="th-TH" dirty="0" smtClean="0"/>
              <a:t> ที่ต้องการลบใน </a:t>
            </a:r>
            <a:r>
              <a:rPr lang="en-US" dirty="0" smtClean="0"/>
              <a:t>Tab Slide</a:t>
            </a:r>
            <a:r>
              <a:rPr lang="th-TH" dirty="0" smtClean="0"/>
              <a:t> จากนั้นคลิกขวาเลือกเมนู</a:t>
            </a:r>
            <a:r>
              <a:rPr lang="en-US" dirty="0" smtClean="0"/>
              <a:t> Delete Slide</a:t>
            </a:r>
          </a:p>
          <a:p>
            <a:r>
              <a:rPr lang="th-TH" dirty="0" smtClean="0"/>
              <a:t>สลับลำดับ</a:t>
            </a:r>
            <a:r>
              <a:rPr lang="en-US" dirty="0" smtClean="0"/>
              <a:t> Slide</a:t>
            </a:r>
          </a:p>
          <a:p>
            <a:pPr lvl="1"/>
            <a:r>
              <a:rPr lang="th-TH" dirty="0" smtClean="0"/>
              <a:t>คลิกเลือก</a:t>
            </a:r>
            <a:r>
              <a:rPr lang="en-US" dirty="0" smtClean="0"/>
              <a:t> Slide</a:t>
            </a:r>
            <a:r>
              <a:rPr lang="th-TH" dirty="0" smtClean="0"/>
              <a:t> ที่ต้องการสลับลำดับใน </a:t>
            </a:r>
            <a:r>
              <a:rPr lang="en-US" dirty="0" smtClean="0"/>
              <a:t>Tab Slide</a:t>
            </a:r>
            <a:r>
              <a:rPr lang="th-TH" dirty="0" smtClean="0"/>
              <a:t> โดยให้คลิกค้างไว้ จากนั้นลาก</a:t>
            </a:r>
            <a:r>
              <a:rPr lang="en-US" dirty="0" smtClean="0"/>
              <a:t> Slide</a:t>
            </a:r>
            <a:r>
              <a:rPr lang="th-TH" dirty="0" smtClean="0"/>
              <a:t> นั้นไปวางยังตำแหน่งที่ต้องการ</a:t>
            </a:r>
            <a:endParaRPr lang="en-US" dirty="0" smtClean="0"/>
          </a:p>
          <a:p>
            <a:r>
              <a:rPr lang="th-TH" dirty="0" smtClean="0"/>
              <a:t>เปลี่ยน</a:t>
            </a:r>
            <a:r>
              <a:rPr lang="en-US" dirty="0" smtClean="0"/>
              <a:t> Layout</a:t>
            </a:r>
            <a:endParaRPr lang="th-TH" dirty="0" smtClean="0"/>
          </a:p>
          <a:p>
            <a:pPr lvl="1"/>
            <a:r>
              <a:rPr lang="th-TH" dirty="0" smtClean="0"/>
              <a:t>คลิกเลือก</a:t>
            </a:r>
            <a:r>
              <a:rPr lang="en-US" dirty="0" smtClean="0"/>
              <a:t> Slide</a:t>
            </a:r>
            <a:r>
              <a:rPr lang="th-TH" dirty="0" smtClean="0"/>
              <a:t> ที่ต้องการเปลี่ยนใน </a:t>
            </a:r>
            <a:r>
              <a:rPr lang="en-US" dirty="0" smtClean="0"/>
              <a:t>Tab Slide</a:t>
            </a:r>
            <a:r>
              <a:rPr lang="th-TH" dirty="0" smtClean="0"/>
              <a:t> จากนั้นเลือกเมนู</a:t>
            </a:r>
            <a:r>
              <a:rPr lang="en-US" dirty="0" smtClean="0"/>
              <a:t> Layout</a:t>
            </a:r>
            <a:r>
              <a:rPr lang="th-TH" dirty="0" smtClean="0"/>
              <a:t> ที่</a:t>
            </a:r>
            <a:r>
              <a:rPr lang="en-US" dirty="0" smtClean="0"/>
              <a:t> Ribbon Tab</a:t>
            </a:r>
            <a:r>
              <a:rPr lang="th-TH" dirty="0" smtClean="0"/>
              <a:t> </a:t>
            </a:r>
            <a:r>
              <a:rPr lang="en-US" dirty="0" smtClean="0"/>
              <a:t>(Tab Home)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th-TH" dirty="0" smtClean="0"/>
              <a:t>การจัดการ</a:t>
            </a:r>
            <a:r>
              <a:rPr lang="en-US" dirty="0" smtClean="0"/>
              <a:t> Slide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ภาพตัวอย่างการเพิ่ม </a:t>
            </a:r>
            <a:r>
              <a:rPr lang="en-US" dirty="0" smtClean="0"/>
              <a:t>Slide (Tab Home </a:t>
            </a:r>
            <a:r>
              <a:rPr lang="th-TH" dirty="0" smtClean="0"/>
              <a:t>คลิกเลือก </a:t>
            </a:r>
            <a:r>
              <a:rPr lang="en-US" dirty="0" smtClean="0"/>
              <a:t>New Slide)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th-TH" dirty="0" smtClean="0"/>
              <a:t>การจัดการ</a:t>
            </a:r>
            <a:r>
              <a:rPr lang="en-US" dirty="0" smtClean="0"/>
              <a:t> Slide 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9" y="2209812"/>
            <a:ext cx="4991100" cy="2933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th-TH" dirty="0" smtClean="0"/>
              <a:t>หน้าตาโปรแกรม</a:t>
            </a:r>
            <a:r>
              <a:rPr lang="en-US" dirty="0" smtClean="0"/>
              <a:t> Power Point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4570" y="1357298"/>
            <a:ext cx="6018209" cy="4678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428728" y="1428736"/>
            <a:ext cx="5643603" cy="500066"/>
          </a:xfrm>
          <a:prstGeom prst="rect">
            <a:avLst/>
          </a:prstGeom>
          <a:solidFill>
            <a:schemeClr val="accent1">
              <a:alpha val="67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 dirty="0" smtClean="0"/>
              <a:t>ส่วนบน</a:t>
            </a:r>
            <a:endParaRPr lang="en-US" sz="3200" dirty="0"/>
          </a:p>
        </p:txBody>
      </p:sp>
      <p:sp>
        <p:nvSpPr>
          <p:cNvPr id="8" name="Rectangle 7"/>
          <p:cNvSpPr/>
          <p:nvPr/>
        </p:nvSpPr>
        <p:spPr>
          <a:xfrm>
            <a:off x="1285853" y="2071679"/>
            <a:ext cx="5857916" cy="3786214"/>
          </a:xfrm>
          <a:prstGeom prst="rect">
            <a:avLst/>
          </a:prstGeom>
          <a:solidFill>
            <a:schemeClr val="accent4">
              <a:alpha val="62000"/>
            </a:schemeClr>
          </a:solidFill>
          <a:ln w="3175"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400" dirty="0" smtClean="0">
                <a:solidFill>
                  <a:schemeClr val="bg1">
                    <a:lumMod val="95000"/>
                  </a:schemeClr>
                </a:solidFill>
              </a:rPr>
              <a:t>พื้นที่ทำงาน</a:t>
            </a:r>
            <a:endParaRPr lang="en-US" sz="44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ภาพตัวอย่างการเพิ่ม </a:t>
            </a:r>
            <a:r>
              <a:rPr lang="en-US" dirty="0" smtClean="0"/>
              <a:t>Slide 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en-US" sz="2400" dirty="0" smtClean="0"/>
              <a:t>(</a:t>
            </a:r>
            <a:r>
              <a:rPr lang="th-TH" sz="2400" dirty="0" smtClean="0"/>
              <a:t>เลือก</a:t>
            </a:r>
            <a:r>
              <a:rPr lang="en-US" sz="2400" dirty="0" smtClean="0"/>
              <a:t> Slide </a:t>
            </a:r>
            <a:r>
              <a:rPr lang="th-TH" sz="2400" dirty="0" smtClean="0"/>
              <a:t>ที่ต้องการจาก</a:t>
            </a:r>
            <a:r>
              <a:rPr lang="en-US" sz="2400" dirty="0" smtClean="0"/>
              <a:t> Tab Slide</a:t>
            </a:r>
            <a:r>
              <a:rPr lang="th-TH" sz="2400" dirty="0" smtClean="0"/>
              <a:t> จากนั้นคลิกขวาเลือก</a:t>
            </a:r>
            <a:r>
              <a:rPr lang="en-US" sz="2400" dirty="0" smtClean="0"/>
              <a:t> New Slide)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th-TH" dirty="0" smtClean="0"/>
              <a:t>การจัดการ</a:t>
            </a:r>
            <a:r>
              <a:rPr lang="en-US" dirty="0" smtClean="0"/>
              <a:t> Slide 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486037"/>
            <a:ext cx="3201707" cy="3729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ภาพตัวอย่างการลบ </a:t>
            </a:r>
            <a:r>
              <a:rPr lang="en-US" dirty="0" smtClean="0"/>
              <a:t>Slide 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en-US" sz="2400" dirty="0" smtClean="0"/>
              <a:t>(</a:t>
            </a:r>
            <a:r>
              <a:rPr lang="th-TH" sz="2400" dirty="0" smtClean="0"/>
              <a:t>เลือก</a:t>
            </a:r>
            <a:r>
              <a:rPr lang="en-US" sz="2400" dirty="0" smtClean="0"/>
              <a:t> Slide </a:t>
            </a:r>
            <a:r>
              <a:rPr lang="th-TH" sz="2400" dirty="0" smtClean="0"/>
              <a:t>ที่ต้องการจาก</a:t>
            </a:r>
            <a:r>
              <a:rPr lang="en-US" sz="2400" dirty="0" smtClean="0"/>
              <a:t> Tab Slide</a:t>
            </a:r>
            <a:r>
              <a:rPr lang="th-TH" sz="2400" dirty="0" smtClean="0"/>
              <a:t> จากนั้นคลิกขวาเลือก</a:t>
            </a:r>
            <a:r>
              <a:rPr lang="en-US" sz="2400" dirty="0" smtClean="0"/>
              <a:t> New Slide)</a:t>
            </a:r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th-TH" dirty="0" smtClean="0"/>
              <a:t>การจัดการ</a:t>
            </a:r>
            <a:r>
              <a:rPr lang="en-US" dirty="0" smtClean="0"/>
              <a:t> Slide 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500307"/>
            <a:ext cx="3486159" cy="3618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ภาพตัวอย่างการสลับลำดับของ </a:t>
            </a:r>
            <a:r>
              <a:rPr lang="en-US" dirty="0" smtClean="0"/>
              <a:t>Slide 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en-US" sz="2400" dirty="0" smtClean="0"/>
              <a:t>(</a:t>
            </a:r>
            <a:r>
              <a:rPr lang="th-TH" sz="2400" dirty="0" smtClean="0"/>
              <a:t>คลิกเลือก</a:t>
            </a:r>
            <a:r>
              <a:rPr lang="en-US" sz="2400" dirty="0" smtClean="0"/>
              <a:t> Slide</a:t>
            </a:r>
            <a:r>
              <a:rPr lang="th-TH" sz="2400" dirty="0" smtClean="0"/>
              <a:t> ที่ต้องการสลับลำดับใน </a:t>
            </a:r>
            <a:r>
              <a:rPr lang="en-US" sz="2400" dirty="0" smtClean="0"/>
              <a:t>Tab Slide</a:t>
            </a:r>
            <a:r>
              <a:rPr lang="th-TH" sz="2400" dirty="0" smtClean="0"/>
              <a:t> โดยให้คลิกค้างไว้ จากนั้นลาก</a:t>
            </a:r>
            <a:r>
              <a:rPr lang="en-US" sz="2400" dirty="0" smtClean="0"/>
              <a:t> Slide</a:t>
            </a:r>
            <a:r>
              <a:rPr lang="th-TH" sz="2400" dirty="0" smtClean="0"/>
              <a:t> นั้นไปวางยังตำแหน่งที่ต้องการ</a:t>
            </a:r>
            <a:r>
              <a:rPr lang="en-US" sz="2400" dirty="0" smtClean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th-TH" dirty="0" smtClean="0"/>
              <a:t>การจัดการ</a:t>
            </a:r>
            <a:r>
              <a:rPr lang="en-US" dirty="0" smtClean="0"/>
              <a:t> Slide 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3" y="2786058"/>
            <a:ext cx="2686523" cy="3483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rot="10800000" flipV="1">
            <a:off x="3802523" y="3143248"/>
            <a:ext cx="157163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5357817" y="2643183"/>
            <a:ext cx="2500331" cy="92869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dirty="0" smtClean="0"/>
              <a:t>เส้นบอกตำแหน่งที่จะวาง</a:t>
            </a:r>
            <a:endParaRPr lang="en-US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ภาพตัวอย่างการเปลี่ยน</a:t>
            </a:r>
            <a:r>
              <a:rPr lang="en-US" dirty="0" smtClean="0"/>
              <a:t> Layout </a:t>
            </a:r>
            <a:r>
              <a:rPr lang="th-TH" dirty="0" smtClean="0"/>
              <a:t>ของ </a:t>
            </a:r>
            <a:r>
              <a:rPr lang="en-US" dirty="0" smtClean="0"/>
              <a:t>Slide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th-TH" dirty="0" smtClean="0"/>
              <a:t>การจัดการ</a:t>
            </a:r>
            <a:r>
              <a:rPr lang="en-US" dirty="0" smtClean="0"/>
              <a:t> Slide 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7556" y="2071679"/>
            <a:ext cx="5156213" cy="4370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h-TH" sz="2800" dirty="0" smtClean="0"/>
              <a:t>การเพิ่ม ลบ สลับลำดับ และเปลี่ยน</a:t>
            </a:r>
            <a:r>
              <a:rPr lang="en-US" sz="2800" dirty="0" smtClean="0"/>
              <a:t> Layout</a:t>
            </a:r>
            <a:r>
              <a:rPr lang="th-TH" sz="2800" dirty="0" smtClean="0"/>
              <a:t> สามารถทำในมุมมอง</a:t>
            </a:r>
            <a:r>
              <a:rPr lang="en-US" sz="2800" dirty="0" smtClean="0"/>
              <a:t> Slide Sorter </a:t>
            </a:r>
            <a:r>
              <a:rPr lang="th-TH" sz="2800" dirty="0" smtClean="0"/>
              <a:t>ได้เช่นกัน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</a:t>
            </a:r>
            <a:r>
              <a:rPr lang="th-TH" dirty="0" smtClean="0"/>
              <a:t>การจัดการ</a:t>
            </a:r>
            <a:r>
              <a:rPr lang="en-US" dirty="0" smtClean="0"/>
              <a:t> Slide 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1" y="2500306"/>
            <a:ext cx="5056199" cy="2892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r>
              <a:rPr lang="th-TH" dirty="0" smtClean="0"/>
              <a:t> คือเค้าโครงของ</a:t>
            </a:r>
            <a:r>
              <a:rPr lang="en-US" dirty="0" smtClean="0"/>
              <a:t> Slide</a:t>
            </a:r>
            <a:r>
              <a:rPr lang="th-TH" dirty="0" smtClean="0"/>
              <a:t> ซึ่งจะช่วยให้สามารถนำ</a:t>
            </a:r>
            <a:r>
              <a:rPr lang="en-US" dirty="0" smtClean="0"/>
              <a:t> Object</a:t>
            </a:r>
            <a:r>
              <a:rPr lang="th-TH" dirty="0" smtClean="0"/>
              <a:t> ประเภทต่างๆมาใส่ใน</a:t>
            </a:r>
            <a:r>
              <a:rPr lang="en-US" dirty="0" smtClean="0"/>
              <a:t> Slide</a:t>
            </a:r>
            <a:r>
              <a:rPr lang="th-TH" dirty="0" smtClean="0"/>
              <a:t> ได้สะดวกตามประเภทของ</a:t>
            </a:r>
            <a:r>
              <a:rPr lang="en-US" dirty="0" smtClean="0"/>
              <a:t> Layout </a:t>
            </a:r>
            <a:r>
              <a:rPr lang="th-TH" dirty="0" smtClean="0"/>
              <a:t>ที่เลือก</a:t>
            </a:r>
          </a:p>
          <a:p>
            <a:r>
              <a:rPr lang="th-TH" dirty="0" smtClean="0"/>
              <a:t>ทุกครั้งที่สร้าง </a:t>
            </a:r>
            <a:r>
              <a:rPr lang="en-US" dirty="0" smtClean="0"/>
              <a:t>Slide</a:t>
            </a:r>
            <a:r>
              <a:rPr lang="th-TH" dirty="0" smtClean="0"/>
              <a:t> ใหม่ โปรแกรมจะใส่</a:t>
            </a:r>
            <a:r>
              <a:rPr lang="en-US" dirty="0" smtClean="0"/>
              <a:t> Layout</a:t>
            </a:r>
            <a:r>
              <a:rPr lang="th-TH" dirty="0" smtClean="0"/>
              <a:t> เริ่มต้นให้ทันที</a:t>
            </a:r>
          </a:p>
          <a:p>
            <a:r>
              <a:rPr lang="th-TH" dirty="0" smtClean="0"/>
              <a:t>ภายใน</a:t>
            </a:r>
            <a:r>
              <a:rPr lang="en-US" dirty="0" smtClean="0"/>
              <a:t> Layout</a:t>
            </a:r>
            <a:r>
              <a:rPr lang="th-TH" dirty="0" smtClean="0"/>
              <a:t> จะประกอบไปด้วย</a:t>
            </a:r>
            <a:r>
              <a:rPr lang="en-US" dirty="0" smtClean="0"/>
              <a:t> “</a:t>
            </a:r>
            <a:r>
              <a:rPr lang="th-TH" dirty="0" smtClean="0"/>
              <a:t>ตัวยึด</a:t>
            </a:r>
            <a:r>
              <a:rPr lang="en-US" dirty="0" smtClean="0"/>
              <a:t>”</a:t>
            </a:r>
            <a:r>
              <a:rPr lang="th-TH" dirty="0" smtClean="0"/>
              <a:t> หรือ </a:t>
            </a:r>
            <a:r>
              <a:rPr lang="en-US" dirty="0" smtClean="0"/>
              <a:t>“Placeholder”</a:t>
            </a:r>
            <a:r>
              <a:rPr lang="th-TH" dirty="0" smtClean="0"/>
              <a:t> ทำหน้าที่ระบุตำแหน่งของ </a:t>
            </a:r>
            <a:r>
              <a:rPr lang="en-US" dirty="0" smtClean="0"/>
              <a:t>Object</a:t>
            </a:r>
            <a:r>
              <a:rPr lang="th-TH" dirty="0" smtClean="0"/>
              <a:t> ต่างๆ ซึ่งจะเห็นเป็นกรอบเส้นประ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Layout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4044" y="4000505"/>
            <a:ext cx="2792403" cy="2107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ภาพตัวอย่าการใส่หัวข้อ สามารถคลิกพื้นที่ภายในตัวยึดแล้วพิมพ์ข้อความลงได้ทันที ดังภาพตัวอย่างเป็นการใส่ข้อความ</a:t>
            </a:r>
            <a:r>
              <a:rPr lang="en-US" dirty="0" smtClean="0"/>
              <a:t> </a:t>
            </a:r>
            <a:r>
              <a:rPr lang="th-TH" dirty="0" smtClean="0"/>
              <a:t>ลงใน</a:t>
            </a:r>
            <a:r>
              <a:rPr lang="en-US" dirty="0" smtClean="0"/>
              <a:t> Object</a:t>
            </a:r>
            <a:r>
              <a:rPr lang="th-TH" dirty="0" smtClean="0"/>
              <a:t> ประเภท</a:t>
            </a:r>
            <a:r>
              <a:rPr lang="en-US" dirty="0" smtClean="0"/>
              <a:t> Title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Layout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3" y="2571744"/>
            <a:ext cx="4657729" cy="3541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Straight Connector 5"/>
          <p:cNvCxnSpPr/>
          <p:nvPr/>
        </p:nvCxnSpPr>
        <p:spPr>
          <a:xfrm rot="5400000" flipH="1" flipV="1">
            <a:off x="3607589" y="3036092"/>
            <a:ext cx="357190" cy="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ภาพตัวอย่างการใส่ตาราง โดยการคลิกปุ่มตารางภายในตัวยึด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Layout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5" y="2143116"/>
            <a:ext cx="5202245" cy="3928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จากนั้นเลือก </a:t>
            </a:r>
            <a:r>
              <a:rPr lang="en-US" dirty="0" err="1" smtClean="0"/>
              <a:t>Collumn</a:t>
            </a:r>
            <a:r>
              <a:rPr lang="en-US" dirty="0" smtClean="0"/>
              <a:t> </a:t>
            </a:r>
            <a:r>
              <a:rPr lang="th-TH" dirty="0" smtClean="0"/>
              <a:t>แล </a:t>
            </a:r>
            <a:r>
              <a:rPr lang="en-US" dirty="0" smtClean="0"/>
              <a:t>Row</a:t>
            </a:r>
            <a:r>
              <a:rPr lang="th-TH" dirty="0" smtClean="0"/>
              <a:t> ที่ต้องการ สามารถพิมพ์ข้อความลงในตารางได้ทันที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Layout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109658"/>
            <a:ext cx="1989143" cy="124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5" y="3733200"/>
            <a:ext cx="6002353" cy="17675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ภาพตัวอย่างการแทรกรูป หรือ</a:t>
            </a:r>
            <a:r>
              <a:rPr lang="en-US" dirty="0" smtClean="0"/>
              <a:t> Clip Art </a:t>
            </a:r>
            <a:r>
              <a:rPr lang="th-TH" dirty="0" smtClean="0"/>
              <a:t>โดยการคลิกปุ่ม</a:t>
            </a:r>
            <a:r>
              <a:rPr lang="en-US" dirty="0" smtClean="0"/>
              <a:t> Clip Art </a:t>
            </a:r>
            <a:r>
              <a:rPr lang="th-TH" dirty="0" smtClean="0"/>
              <a:t>ภายในตัวยึด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Layout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285993"/>
            <a:ext cx="5092707" cy="3843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th-TH" dirty="0" smtClean="0"/>
              <a:t>หน้าตาโปรแกรม</a:t>
            </a:r>
            <a:r>
              <a:rPr lang="en-US" dirty="0" smtClean="0"/>
              <a:t> Power Point : </a:t>
            </a:r>
            <a:r>
              <a:rPr lang="th-TH" dirty="0" smtClean="0"/>
              <a:t>ส่วนบน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1105" y="2714620"/>
            <a:ext cx="7734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928925" y="2714620"/>
            <a:ext cx="5643603" cy="285752"/>
          </a:xfrm>
          <a:prstGeom prst="rect">
            <a:avLst/>
          </a:prstGeom>
          <a:solidFill>
            <a:srgbClr val="FFC000">
              <a:alpha val="20000"/>
            </a:srgb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500695" y="1428737"/>
            <a:ext cx="1428760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 Bar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3" idx="2"/>
            <a:endCxn id="8" idx="0"/>
          </p:cNvCxnSpPr>
          <p:nvPr/>
        </p:nvCxnSpPr>
        <p:spPr>
          <a:xfrm rot="5400000">
            <a:off x="5625711" y="2125257"/>
            <a:ext cx="714380" cy="4643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2143108" y="1428736"/>
            <a:ext cx="2214579" cy="50006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Quick Access Toolbar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28729" y="2643183"/>
            <a:ext cx="1000132" cy="357190"/>
          </a:xfrm>
          <a:prstGeom prst="rect">
            <a:avLst/>
          </a:prstGeom>
          <a:solidFill>
            <a:srgbClr val="C00000">
              <a:alpha val="12000"/>
            </a:srgb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6" idx="2"/>
            <a:endCxn id="19" idx="0"/>
          </p:cNvCxnSpPr>
          <p:nvPr/>
        </p:nvCxnSpPr>
        <p:spPr>
          <a:xfrm rot="5400000">
            <a:off x="2232407" y="1625192"/>
            <a:ext cx="714380" cy="13216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500034" y="1428736"/>
            <a:ext cx="1500199" cy="4286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Office Button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000101" y="2714621"/>
            <a:ext cx="357191" cy="357190"/>
          </a:xfrm>
          <a:prstGeom prst="ellipse">
            <a:avLst/>
          </a:prstGeom>
          <a:solidFill>
            <a:srgbClr val="002060">
              <a:alpha val="32000"/>
            </a:srgb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stCxn id="25" idx="2"/>
            <a:endCxn id="26" idx="0"/>
          </p:cNvCxnSpPr>
          <p:nvPr/>
        </p:nvCxnSpPr>
        <p:spPr>
          <a:xfrm rot="5400000">
            <a:off x="785787" y="2250273"/>
            <a:ext cx="857256" cy="714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000100" y="3071811"/>
            <a:ext cx="7643867" cy="928694"/>
          </a:xfrm>
          <a:prstGeom prst="rect">
            <a:avLst/>
          </a:prstGeom>
          <a:solidFill>
            <a:schemeClr val="accent4">
              <a:alpha val="22000"/>
            </a:schemeClr>
          </a:solidFill>
          <a:ln w="3175"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3000364" y="5072074"/>
            <a:ext cx="2500331" cy="928694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Ribbon Tab</a:t>
            </a:r>
            <a:endParaRPr lang="en-US" dirty="0"/>
          </a:p>
        </p:txBody>
      </p:sp>
      <p:cxnSp>
        <p:nvCxnSpPr>
          <p:cNvPr id="33" name="Straight Arrow Connector 32"/>
          <p:cNvCxnSpPr>
            <a:stCxn id="31" idx="0"/>
            <a:endCxn id="1027" idx="2"/>
          </p:cNvCxnSpPr>
          <p:nvPr/>
        </p:nvCxnSpPr>
        <p:spPr>
          <a:xfrm rot="5400000" flipH="1" flipV="1">
            <a:off x="4056464" y="4280286"/>
            <a:ext cx="985854" cy="5977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จากนั้นจะปรากฏเมนู</a:t>
            </a:r>
            <a:r>
              <a:rPr lang="en-US" dirty="0" smtClean="0"/>
              <a:t> Clip Art</a:t>
            </a:r>
            <a:r>
              <a:rPr lang="th-TH" dirty="0" smtClean="0"/>
              <a:t> ที่ด้านข้าง สามารถค้นหาและนำ</a:t>
            </a:r>
            <a:r>
              <a:rPr lang="en-US" dirty="0" smtClean="0"/>
              <a:t> Clip Art</a:t>
            </a:r>
            <a:r>
              <a:rPr lang="th-TH" dirty="0" smtClean="0"/>
              <a:t> มาใส่ใน</a:t>
            </a:r>
            <a:r>
              <a:rPr lang="en-US" dirty="0" smtClean="0"/>
              <a:t> Slide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Layout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2290" name="Picture 2" descr="D:\ggggg\Untitled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8" y="2493022"/>
            <a:ext cx="6096017" cy="32934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หาก</a:t>
            </a:r>
            <a:r>
              <a:rPr lang="en-US" dirty="0" smtClean="0"/>
              <a:t> Layout</a:t>
            </a:r>
            <a:r>
              <a:rPr lang="th-TH" dirty="0" smtClean="0"/>
              <a:t> ปัจจุบันไม่เหมาะกับเนื้อหา สามารถเปลี่ยน</a:t>
            </a:r>
            <a:r>
              <a:rPr lang="en-US" dirty="0" smtClean="0"/>
              <a:t> Layout</a:t>
            </a:r>
            <a:r>
              <a:rPr lang="th-TH" dirty="0" smtClean="0"/>
              <a:t> ได้โดย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th-TH" dirty="0" smtClean="0"/>
              <a:t>เลือก </a:t>
            </a:r>
            <a:r>
              <a:rPr lang="en-US" dirty="0" smtClean="0"/>
              <a:t>Tab Home</a:t>
            </a:r>
            <a:r>
              <a:rPr lang="th-TH" dirty="0" smtClean="0"/>
              <a:t> แล้วคลิกที่ปุ่ม </a:t>
            </a:r>
            <a:r>
              <a:rPr lang="en-US" dirty="0" smtClean="0"/>
              <a:t>Layout </a:t>
            </a:r>
            <a:r>
              <a:rPr lang="th-TH" dirty="0" smtClean="0"/>
              <a:t>จะแสดงรายการ</a:t>
            </a:r>
            <a:r>
              <a:rPr lang="en-US" dirty="0" smtClean="0"/>
              <a:t> Layout</a:t>
            </a:r>
            <a:r>
              <a:rPr lang="th-TH" dirty="0" smtClean="0"/>
              <a:t> อื่นๆ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Layout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9" y="2445755"/>
            <a:ext cx="4714908" cy="399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สามารถแก้ไข</a:t>
            </a:r>
            <a:r>
              <a:rPr lang="en-US" dirty="0" smtClean="0"/>
              <a:t> Object</a:t>
            </a:r>
            <a:r>
              <a:rPr lang="th-TH" dirty="0" smtClean="0"/>
              <a:t> ต่างๆใน</a:t>
            </a:r>
            <a:r>
              <a:rPr lang="en-US" dirty="0" smtClean="0"/>
              <a:t> Layout</a:t>
            </a:r>
            <a:r>
              <a:rPr lang="th-TH" dirty="0" smtClean="0"/>
              <a:t> ในภายหลังได้ โดยไม่จำเป็นต้องใช้รูปแบบตาม</a:t>
            </a:r>
            <a:r>
              <a:rPr lang="en-US" dirty="0" smtClean="0"/>
              <a:t> Layout </a:t>
            </a:r>
            <a:r>
              <a:rPr lang="th-TH" dirty="0" smtClean="0"/>
              <a:t>ที่กำหนด เช่น</a:t>
            </a:r>
          </a:p>
          <a:p>
            <a:pPr lvl="1"/>
            <a:r>
              <a:rPr lang="th-TH" dirty="0" smtClean="0"/>
              <a:t>เพิ่ม </a:t>
            </a:r>
            <a:r>
              <a:rPr lang="en-US" dirty="0" smtClean="0"/>
              <a:t>Object</a:t>
            </a:r>
          </a:p>
          <a:p>
            <a:pPr lvl="1"/>
            <a:r>
              <a:rPr lang="th-TH" dirty="0" smtClean="0"/>
              <a:t>เคลื่อนย้าย</a:t>
            </a:r>
            <a:r>
              <a:rPr lang="en-US" dirty="0" smtClean="0"/>
              <a:t> Object</a:t>
            </a:r>
          </a:p>
          <a:p>
            <a:pPr lvl="1"/>
            <a:r>
              <a:rPr lang="th-TH" dirty="0" smtClean="0"/>
              <a:t>ลบ</a:t>
            </a:r>
            <a:r>
              <a:rPr lang="en-US" dirty="0" smtClean="0"/>
              <a:t> Object</a:t>
            </a:r>
          </a:p>
          <a:p>
            <a:pPr lvl="1"/>
            <a:r>
              <a:rPr lang="th-TH" dirty="0" smtClean="0"/>
              <a:t>ปรับขนาดของ</a:t>
            </a:r>
            <a:r>
              <a:rPr lang="en-US" dirty="0" smtClean="0"/>
              <a:t> Object</a:t>
            </a:r>
          </a:p>
          <a:p>
            <a:pPr lvl="1"/>
            <a:r>
              <a:rPr lang="th-TH" dirty="0" smtClean="0"/>
              <a:t>หมุนองศาของ </a:t>
            </a:r>
            <a:r>
              <a:rPr lang="en-US" dirty="0" smtClean="0"/>
              <a:t>Object</a:t>
            </a:r>
            <a:endParaRPr lang="th-TH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Layout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sz="3600" dirty="0" smtClean="0"/>
              <a:t>Object</a:t>
            </a:r>
            <a:r>
              <a:rPr lang="th-TH" sz="3600" dirty="0" smtClean="0"/>
              <a:t> ประเภทข้อความ</a:t>
            </a:r>
          </a:p>
          <a:p>
            <a:pPr marL="624078" indent="-514350">
              <a:buFont typeface="+mj-lt"/>
              <a:buAutoNum type="arabicPeriod"/>
            </a:pPr>
            <a:r>
              <a:rPr lang="en-US" sz="3600" dirty="0" smtClean="0"/>
              <a:t>Object </a:t>
            </a:r>
            <a:r>
              <a:rPr lang="th-TH" sz="3600" dirty="0" smtClean="0"/>
              <a:t>ประเภทอื่นๆ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Object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3" y="2714621"/>
            <a:ext cx="4130675" cy="3114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การแทรกข้อความ</a:t>
            </a:r>
          </a:p>
          <a:p>
            <a:pPr lvl="1"/>
            <a:r>
              <a:rPr lang="th-TH" dirty="0" smtClean="0"/>
              <a:t>แทรกผ่านตัวยึดภายใน </a:t>
            </a:r>
            <a:r>
              <a:rPr lang="en-US" dirty="0" smtClean="0"/>
              <a:t>Layout </a:t>
            </a:r>
            <a:r>
              <a:rPr lang="th-TH" dirty="0" smtClean="0"/>
              <a:t>ที่เลือก</a:t>
            </a:r>
            <a:r>
              <a:rPr lang="en-US" dirty="0" smtClean="0"/>
              <a:t> (</a:t>
            </a:r>
            <a:r>
              <a:rPr lang="th-TH" dirty="0" smtClean="0"/>
              <a:t>ข้อความจะปรากฏใน</a:t>
            </a:r>
            <a:r>
              <a:rPr lang="en-US" dirty="0" smtClean="0"/>
              <a:t> Tab Outline)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คลิกภายในตัวยึด จากนั้นสามารถพิมพ์ข้อความได้ทันที</a:t>
            </a:r>
          </a:p>
          <a:p>
            <a:pPr lvl="1"/>
            <a:r>
              <a:rPr lang="th-TH" dirty="0" smtClean="0"/>
              <a:t>แทรกผ่าน </a:t>
            </a:r>
            <a:r>
              <a:rPr lang="en-US" dirty="0" smtClean="0"/>
              <a:t>Text Box (</a:t>
            </a:r>
            <a:r>
              <a:rPr lang="th-TH" dirty="0" smtClean="0"/>
              <a:t>ข้อความจะ</a:t>
            </a:r>
            <a:r>
              <a:rPr lang="th-TH" dirty="0" smtClean="0">
                <a:solidFill>
                  <a:srgbClr val="FF0000"/>
                </a:solidFill>
              </a:rPr>
              <a:t>ไม่</a:t>
            </a:r>
            <a:r>
              <a:rPr lang="th-TH" dirty="0" smtClean="0"/>
              <a:t>ปรากฎใน</a:t>
            </a:r>
            <a:r>
              <a:rPr lang="en-US" dirty="0" smtClean="0"/>
              <a:t> Tab Outline)</a:t>
            </a:r>
          </a:p>
          <a:p>
            <a:pPr lvl="2"/>
            <a:r>
              <a:rPr lang="th-TH" dirty="0" smtClean="0"/>
              <a:t>เลือก</a:t>
            </a:r>
            <a:r>
              <a:rPr lang="en-US" dirty="0" smtClean="0"/>
              <a:t> Tab Insert </a:t>
            </a:r>
            <a:r>
              <a:rPr lang="th-TH" dirty="0" smtClean="0"/>
              <a:t>ภายใน</a:t>
            </a:r>
            <a:r>
              <a:rPr lang="en-US" dirty="0" smtClean="0"/>
              <a:t> Ribbon Tab</a:t>
            </a:r>
          </a:p>
          <a:p>
            <a:pPr lvl="2"/>
            <a:r>
              <a:rPr lang="th-TH" dirty="0" smtClean="0"/>
              <a:t>คลิกเมนู </a:t>
            </a:r>
            <a:r>
              <a:rPr lang="en-US" dirty="0" smtClean="0"/>
              <a:t>Text Box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กลุ่มเมนู </a:t>
            </a:r>
            <a:r>
              <a:rPr lang="en-US" dirty="0" smtClean="0"/>
              <a:t>Text)</a:t>
            </a:r>
          </a:p>
          <a:p>
            <a:pPr lvl="2"/>
            <a:r>
              <a:rPr lang="th-TH" dirty="0" smtClean="0"/>
              <a:t>คลิกพื้นที่ที่ต้องการวางข้อความบน</a:t>
            </a:r>
            <a:r>
              <a:rPr lang="en-US" dirty="0" smtClean="0"/>
              <a:t> Slide </a:t>
            </a:r>
            <a:r>
              <a:rPr lang="th-TH" dirty="0" smtClean="0"/>
              <a:t>จะปรากฏ</a:t>
            </a:r>
            <a:r>
              <a:rPr lang="en-US" dirty="0" smtClean="0"/>
              <a:t> Text Box</a:t>
            </a:r>
          </a:p>
          <a:p>
            <a:pPr lvl="2"/>
            <a:r>
              <a:rPr lang="th-TH" dirty="0" smtClean="0"/>
              <a:t>สามารถพิมพ์ข้อความได้เหมือนกับตัวยึดภายใน</a:t>
            </a:r>
            <a:r>
              <a:rPr lang="en-US" dirty="0" smtClean="0"/>
              <a:t> Layout</a:t>
            </a:r>
            <a:endParaRPr lang="th-TH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ภาพตัวอย่างการแทรกข้อความลงในตัวยึกภายใน</a:t>
            </a:r>
            <a:r>
              <a:rPr lang="en-US" dirty="0" smtClean="0"/>
              <a:t> Layout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6398" y="2071679"/>
            <a:ext cx="6281751" cy="4070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785787" y="4429132"/>
            <a:ext cx="2428892" cy="85725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จะเห็นว่าข้อความปรากฎใน</a:t>
            </a:r>
            <a:r>
              <a:rPr lang="en-US" dirty="0" smtClean="0"/>
              <a:t> </a:t>
            </a:r>
            <a:endParaRPr lang="th-TH" dirty="0" smtClean="0"/>
          </a:p>
          <a:p>
            <a:pPr algn="ctr"/>
            <a:r>
              <a:rPr lang="en-US" dirty="0" smtClean="0"/>
              <a:t>Tab Outline </a:t>
            </a:r>
            <a:r>
              <a:rPr lang="th-TH" dirty="0" smtClean="0"/>
              <a:t>ด้วยเช่นกัน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rot="5400000" flipH="1" flipV="1">
            <a:off x="1714481" y="4000505"/>
            <a:ext cx="714380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ภาพตัวอย่างการแทรกข้อความด้วย </a:t>
            </a:r>
            <a:r>
              <a:rPr lang="en-US" dirty="0" smtClean="0"/>
              <a:t>Text Box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6" y="2071679"/>
            <a:ext cx="6122719" cy="4000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5643569" y="2786058"/>
            <a:ext cx="2214579" cy="428628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Arial" pitchFamily="34" charset="0"/>
                <a:cs typeface="Arial" pitchFamily="34" charset="0"/>
              </a:rPr>
              <a:t>Tab Insert &gt; Text Box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0033" y="4071942"/>
            <a:ext cx="2500331" cy="85725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ข้อความจาก </a:t>
            </a:r>
            <a:r>
              <a:rPr lang="en-US" dirty="0" err="1" smtClean="0"/>
              <a:t>TextBox</a:t>
            </a:r>
            <a:r>
              <a:rPr lang="th-TH" dirty="0" smtClean="0"/>
              <a:t> </a:t>
            </a:r>
            <a:endParaRPr lang="en-US" dirty="0" smtClean="0"/>
          </a:p>
          <a:p>
            <a:pPr algn="ctr"/>
            <a:r>
              <a:rPr lang="th-TH" dirty="0" smtClean="0"/>
              <a:t>จะไม่ปรากฎใน</a:t>
            </a:r>
            <a:r>
              <a:rPr lang="en-US" dirty="0" smtClean="0"/>
              <a:t> Tab Outline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4714876" y="2786058"/>
            <a:ext cx="857256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1750199" y="3607595"/>
            <a:ext cx="428628" cy="3571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876629"/>
          </a:xfrm>
        </p:spPr>
        <p:txBody>
          <a:bodyPr>
            <a:normAutofit/>
          </a:bodyPr>
          <a:lstStyle/>
          <a:p>
            <a:r>
              <a:rPr lang="th-TH" dirty="0" smtClean="0"/>
              <a:t>การปรับแต่งข้อความ สามารถทำได้ทั้งข้อความในตัวยึด และ </a:t>
            </a:r>
            <a:r>
              <a:rPr lang="en-US" dirty="0" smtClean="0"/>
              <a:t>Text Box</a:t>
            </a:r>
            <a:endParaRPr lang="th-TH" dirty="0" smtClean="0"/>
          </a:p>
          <a:p>
            <a:pPr lvl="1"/>
            <a:r>
              <a:rPr lang="th-TH" dirty="0" smtClean="0"/>
              <a:t>รูปแบบ</a:t>
            </a:r>
            <a:r>
              <a:rPr lang="en-US" dirty="0" smtClean="0"/>
              <a:t> Font (Font-Family, Font-Face)</a:t>
            </a:r>
          </a:p>
          <a:p>
            <a:pPr lvl="1"/>
            <a:r>
              <a:rPr lang="th-TH" dirty="0" smtClean="0"/>
              <a:t>ตัวหน้า ตัวเอียง ขีดเส้นใต้</a:t>
            </a:r>
          </a:p>
          <a:p>
            <a:pPr lvl="1"/>
            <a:r>
              <a:rPr lang="th-TH" dirty="0" smtClean="0"/>
              <a:t>ขนาดของ</a:t>
            </a:r>
            <a:r>
              <a:rPr lang="en-US" dirty="0" smtClean="0"/>
              <a:t> Font</a:t>
            </a:r>
            <a:endParaRPr lang="th-TH" dirty="0" smtClean="0"/>
          </a:p>
          <a:p>
            <a:pPr lvl="1"/>
            <a:r>
              <a:rPr lang="th-TH" dirty="0" smtClean="0"/>
              <a:t>สี</a:t>
            </a:r>
            <a:r>
              <a:rPr lang="en-US" dirty="0" smtClean="0"/>
              <a:t> Font </a:t>
            </a:r>
            <a:r>
              <a:rPr lang="th-TH" dirty="0" smtClean="0"/>
              <a:t>สีของพื้นหลัง สีของเส้นขอบ</a:t>
            </a:r>
          </a:p>
          <a:p>
            <a:r>
              <a:rPr lang="th-TH" dirty="0" smtClean="0"/>
              <a:t>วีธีการปรับแต่งข้อความ</a:t>
            </a:r>
          </a:p>
          <a:p>
            <a:pPr lvl="1"/>
            <a:r>
              <a:rPr lang="th-TH" dirty="0" smtClean="0"/>
              <a:t>ลากเม้าส์คลุมข้อความที่ต้องการปรับแต่ง</a:t>
            </a:r>
          </a:p>
          <a:p>
            <a:pPr lvl="1"/>
            <a:r>
              <a:rPr lang="th-TH" dirty="0" smtClean="0"/>
              <a:t>จะปรากฏ</a:t>
            </a:r>
            <a:r>
              <a:rPr lang="en-US" dirty="0" smtClean="0"/>
              <a:t> Mini Toolbar </a:t>
            </a:r>
            <a:r>
              <a:rPr lang="th-TH" dirty="0" smtClean="0"/>
              <a:t>ที่มีเครื่องมือในการปรับแต่งรูปแบบข้อความต่างๆ</a:t>
            </a:r>
          </a:p>
          <a:p>
            <a:pPr lvl="1"/>
            <a:r>
              <a:rPr lang="th-TH" dirty="0" smtClean="0"/>
              <a:t>หรือคลิกเลือกที่ </a:t>
            </a:r>
            <a:r>
              <a:rPr lang="en-US" dirty="0" smtClean="0"/>
              <a:t>Tab Home</a:t>
            </a:r>
            <a:r>
              <a:rPr lang="th-TH" dirty="0" smtClean="0"/>
              <a:t> ภายใน</a:t>
            </a:r>
            <a:r>
              <a:rPr lang="en-US" dirty="0" smtClean="0"/>
              <a:t> Ribbon Tab</a:t>
            </a:r>
            <a:r>
              <a:rPr lang="th-TH" dirty="0" smtClean="0"/>
              <a:t> จะพบกลุ่มเมนู </a:t>
            </a:r>
            <a:r>
              <a:rPr lang="en-US" dirty="0" smtClean="0"/>
              <a:t>Font</a:t>
            </a:r>
            <a:r>
              <a:rPr lang="th-TH" dirty="0" smtClean="0"/>
              <a:t> จะมีเครื่องมือในการปรับแต่งรูปแบบข้อความคล้ายๆกับ </a:t>
            </a:r>
            <a:r>
              <a:rPr lang="en-US" dirty="0" smtClean="0"/>
              <a:t>Mini Toolbar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ภาพตัวอย่างการปรับแต่งข้อความ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300524"/>
            <a:ext cx="2908307" cy="1485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2308356"/>
            <a:ext cx="3913199" cy="3192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การย้ายตำแหน่ง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</a:t>
            </a:r>
            <a:endParaRPr lang="en-US" dirty="0" smtClean="0"/>
          </a:p>
          <a:p>
            <a:pPr lvl="1"/>
            <a:r>
              <a:rPr lang="th-TH" dirty="0" smtClean="0"/>
              <a:t>สามารถใช้ได้ทั้งข้อความภายในตัวยึด และ </a:t>
            </a:r>
            <a:r>
              <a:rPr lang="en-US" dirty="0" smtClean="0"/>
              <a:t>Text Box</a:t>
            </a:r>
          </a:p>
          <a:p>
            <a:r>
              <a:rPr lang="th-TH" dirty="0" smtClean="0"/>
              <a:t>วิธีการย้ายตำแหน่ง</a:t>
            </a:r>
          </a:p>
          <a:p>
            <a:pPr lvl="1"/>
            <a:r>
              <a:rPr lang="th-TH" dirty="0" smtClean="0"/>
              <a:t>ทำได้โดยคลิกที่เส้นขอบของ </a:t>
            </a:r>
            <a:r>
              <a:rPr lang="en-US" dirty="0" smtClean="0"/>
              <a:t>Object </a:t>
            </a:r>
            <a:r>
              <a:rPr lang="th-TH" dirty="0" smtClean="0"/>
              <a:t>สังเกตว่าก่อนคลิก เม้าส์จะมีรูป</a:t>
            </a:r>
            <a:r>
              <a:rPr lang="en-US" dirty="0" smtClean="0"/>
              <a:t> </a:t>
            </a:r>
          </a:p>
          <a:p>
            <a:pPr lvl="1"/>
            <a:r>
              <a:rPr lang="th-TH" dirty="0" smtClean="0"/>
              <a:t>ให้คลิกเม้าส์ค้างและเลื่อนไปยังตำแหน่งที่ต้องการ</a:t>
            </a:r>
          </a:p>
          <a:p>
            <a:pPr lvl="1"/>
            <a:r>
              <a:rPr lang="th-TH" dirty="0" smtClean="0"/>
              <a:t>หรือคลิก</a:t>
            </a:r>
            <a:r>
              <a:rPr lang="en-US" dirty="0" smtClean="0"/>
              <a:t> 1</a:t>
            </a:r>
            <a:r>
              <a:rPr lang="th-TH" dirty="0" smtClean="0"/>
              <a:t> ครั้งแล้วเลื่อนด้วยปุ่มลูกศรบนคีย์บอร์ด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9144" y="2786058"/>
            <a:ext cx="388939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 </a:t>
            </a:r>
            <a:r>
              <a:rPr lang="th-TH" dirty="0" smtClean="0"/>
              <a:t>หน้าตาโปรแกรม</a:t>
            </a:r>
            <a:r>
              <a:rPr lang="en-US" dirty="0" smtClean="0"/>
              <a:t> Power Point : </a:t>
            </a:r>
            <a:r>
              <a:rPr lang="th-TH" dirty="0" smtClean="0"/>
              <a:t>ส่วนบน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7" y="3267101"/>
            <a:ext cx="4333877" cy="3286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5" y="2500306"/>
            <a:ext cx="54483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4286248" y="1428737"/>
            <a:ext cx="2214579" cy="57150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 </a:t>
            </a:r>
            <a:r>
              <a:rPr lang="th-TH" dirty="0" smtClean="0"/>
              <a:t>คำสั่งพิเศษ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357687" y="2500306"/>
            <a:ext cx="1428760" cy="642942"/>
          </a:xfrm>
          <a:prstGeom prst="rect">
            <a:avLst/>
          </a:prstGeom>
          <a:solidFill>
            <a:schemeClr val="accent5">
              <a:lumMod val="75000"/>
              <a:alpha val="14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>
            <a:stCxn id="7" idx="2"/>
            <a:endCxn id="10" idx="0"/>
          </p:cNvCxnSpPr>
          <p:nvPr/>
        </p:nvCxnSpPr>
        <p:spPr>
          <a:xfrm rot="5400000">
            <a:off x="4982770" y="2089539"/>
            <a:ext cx="500066" cy="3214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การปรับขนาดของ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</a:t>
            </a:r>
            <a:endParaRPr lang="en-US" dirty="0" smtClean="0"/>
          </a:p>
          <a:p>
            <a:pPr lvl="1"/>
            <a:r>
              <a:rPr lang="th-TH" dirty="0" smtClean="0"/>
              <a:t>สามารถใช้ได้ทั้งข้อความภายในตัวยึด และ </a:t>
            </a:r>
            <a:r>
              <a:rPr lang="en-US" dirty="0" smtClean="0"/>
              <a:t>Text Box</a:t>
            </a:r>
          </a:p>
          <a:p>
            <a:r>
              <a:rPr lang="th-TH" dirty="0" smtClean="0"/>
              <a:t>วิธีการปรับขนาด</a:t>
            </a:r>
          </a:p>
          <a:p>
            <a:pPr lvl="1"/>
            <a:r>
              <a:rPr lang="th-TH" dirty="0" smtClean="0"/>
              <a:t>ให้วางเม้าส์ไว้ที่เส้นขอบของ</a:t>
            </a:r>
            <a:r>
              <a:rPr lang="en-US" dirty="0" smtClean="0"/>
              <a:t> Object </a:t>
            </a:r>
            <a:r>
              <a:rPr lang="th-TH" dirty="0" smtClean="0"/>
              <a:t>บริเวณจุดสี่เหลี่ยม</a:t>
            </a:r>
            <a:r>
              <a:rPr lang="en-US" dirty="0" smtClean="0"/>
              <a:t>(</a:t>
            </a:r>
            <a:r>
              <a:rPr lang="th-TH" dirty="0" smtClean="0"/>
              <a:t>กึ่งกลางด้าน</a:t>
            </a:r>
            <a:r>
              <a:rPr lang="en-US" dirty="0" smtClean="0"/>
              <a:t>)</a:t>
            </a:r>
            <a:r>
              <a:rPr lang="th-TH" dirty="0" smtClean="0"/>
              <a:t> หรือจุดวงกลม</a:t>
            </a:r>
            <a:r>
              <a:rPr lang="en-US" dirty="0" smtClean="0"/>
              <a:t> (</a:t>
            </a:r>
            <a:r>
              <a:rPr lang="th-TH" dirty="0" smtClean="0"/>
              <a:t>มุมของเส้นขอบ</a:t>
            </a:r>
            <a:r>
              <a:rPr lang="en-US" dirty="0" smtClean="0"/>
              <a:t>)</a:t>
            </a:r>
            <a:endParaRPr lang="th-TH" dirty="0" smtClean="0"/>
          </a:p>
          <a:p>
            <a:pPr lvl="1"/>
            <a:r>
              <a:rPr lang="th-TH" dirty="0" smtClean="0"/>
              <a:t>สังเกตว่าเม้าส์จะเปลี่ยนเป็นรูป</a:t>
            </a:r>
          </a:p>
          <a:p>
            <a:pPr lvl="1"/>
            <a:r>
              <a:rPr lang="th-TH" dirty="0" smtClean="0"/>
              <a:t>คลิกเม้าส์ค้างเพื่อเลื่อน ย่อ/ขยาย ขนาดตามทิศทางของลูกศรที่ปรากฎ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5" y="3540128"/>
            <a:ext cx="388939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3540128"/>
            <a:ext cx="388939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7376" y="3540128"/>
            <a:ext cx="388939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3" y="3500438"/>
            <a:ext cx="42862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การจัดรูปแบบ</a:t>
            </a:r>
            <a:r>
              <a:rPr lang="en-US" dirty="0" smtClean="0"/>
              <a:t> Object</a:t>
            </a:r>
            <a:r>
              <a:rPr lang="th-TH" dirty="0" smtClean="0"/>
              <a:t> ประเภทข้อความ สามารถใช้ได้กับตัวยึด และ</a:t>
            </a:r>
            <a:r>
              <a:rPr lang="en-US" dirty="0" smtClean="0"/>
              <a:t> Text Box</a:t>
            </a:r>
            <a:r>
              <a:rPr lang="th-TH" dirty="0" smtClean="0"/>
              <a:t> ด้วยเช่นกัน ซึ่งประกอบด้วย</a:t>
            </a:r>
          </a:p>
          <a:p>
            <a:pPr lvl="1"/>
            <a:r>
              <a:rPr lang="en-US" dirty="0" smtClean="0"/>
              <a:t>Shape Fill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การใส่สี และแสงเงาให้กับพื้นหลังของ </a:t>
            </a:r>
            <a:r>
              <a:rPr lang="en-US" dirty="0" smtClean="0"/>
              <a:t>Object</a:t>
            </a:r>
          </a:p>
          <a:p>
            <a:pPr lvl="1"/>
            <a:r>
              <a:rPr lang="en-US" dirty="0" smtClean="0"/>
              <a:t>Shape Outline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การปรับแต่งขนาด ลักษณะ และสีของเส้นขอบของ </a:t>
            </a:r>
            <a:r>
              <a:rPr lang="en-US" dirty="0" smtClean="0"/>
              <a:t>Object</a:t>
            </a:r>
          </a:p>
          <a:p>
            <a:pPr lvl="1"/>
            <a:r>
              <a:rPr lang="en-US" dirty="0" smtClean="0"/>
              <a:t>Shape </a:t>
            </a:r>
            <a:r>
              <a:rPr lang="en-US" dirty="0" err="1" smtClean="0"/>
              <a:t>Effacts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การใส่เงา หรือรูปบบ</a:t>
            </a:r>
            <a:r>
              <a:rPr lang="en-US" dirty="0" smtClean="0"/>
              <a:t> 3</a:t>
            </a:r>
            <a:r>
              <a:rPr lang="th-TH" dirty="0" smtClean="0"/>
              <a:t> มิติให้กับ</a:t>
            </a:r>
            <a:r>
              <a:rPr lang="en-US" dirty="0" smtClean="0"/>
              <a:t> Object</a:t>
            </a:r>
          </a:p>
          <a:p>
            <a:pPr lvl="1"/>
            <a:r>
              <a:rPr lang="en-US" dirty="0" smtClean="0"/>
              <a:t>Quick Styles</a:t>
            </a:r>
            <a:br>
              <a:rPr lang="en-US" dirty="0" smtClean="0"/>
            </a:br>
            <a:r>
              <a:rPr lang="th-TH" dirty="0" smtClean="0"/>
              <a:t>คือ</a:t>
            </a:r>
            <a:r>
              <a:rPr lang="en-US" dirty="0" smtClean="0"/>
              <a:t> Set</a:t>
            </a:r>
            <a:r>
              <a:rPr lang="th-TH" dirty="0" smtClean="0"/>
              <a:t> ของรูปแบบที่ </a:t>
            </a:r>
            <a:r>
              <a:rPr lang="en-US" dirty="0" smtClean="0"/>
              <a:t>Theme</a:t>
            </a:r>
            <a:r>
              <a:rPr lang="th-TH" dirty="0" smtClean="0"/>
              <a:t> ปัจจุบันได้เตรียมไว้ให้เลือกใช้ได้ทันที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ภาพตัวอย่างการใช้</a:t>
            </a:r>
            <a:r>
              <a:rPr lang="en-US" dirty="0" smtClean="0"/>
              <a:t> Shape Fill</a:t>
            </a:r>
            <a:br>
              <a:rPr lang="en-US" dirty="0" smtClean="0"/>
            </a:br>
            <a:r>
              <a:rPr lang="th-TH" sz="2000" dirty="0" smtClean="0"/>
              <a:t>ภายใน</a:t>
            </a:r>
            <a:r>
              <a:rPr lang="en-US" sz="2000" dirty="0" smtClean="0"/>
              <a:t> Tab Home </a:t>
            </a:r>
            <a:r>
              <a:rPr lang="th-TH" sz="2000" dirty="0" smtClean="0"/>
              <a:t>ของ </a:t>
            </a:r>
            <a:r>
              <a:rPr lang="en-US" sz="2000" dirty="0" smtClean="0"/>
              <a:t>Ribbon Tab </a:t>
            </a:r>
            <a:r>
              <a:rPr lang="th-TH" sz="2000" dirty="0" smtClean="0"/>
              <a:t>ให้คลิกเลือกเมนู </a:t>
            </a:r>
            <a:r>
              <a:rPr lang="en-US" sz="2000" dirty="0" smtClean="0"/>
              <a:t>Shape Fill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4916" y="2428869"/>
            <a:ext cx="5438787" cy="34931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6500827" y="2928934"/>
            <a:ext cx="2428892" cy="8572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กำหนดแสงเงา</a:t>
            </a:r>
            <a:r>
              <a:rPr lang="en-US" dirty="0" smtClean="0"/>
              <a:t>, </a:t>
            </a:r>
            <a:r>
              <a:rPr lang="th-TH" dirty="0" smtClean="0"/>
              <a:t>พื้นผิว</a:t>
            </a:r>
            <a:r>
              <a:rPr lang="en-US" dirty="0" smtClean="0"/>
              <a:t>, </a:t>
            </a:r>
            <a:r>
              <a:rPr lang="th-TH" dirty="0" smtClean="0"/>
              <a:t>รูปภาพ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6000760" y="3786189"/>
            <a:ext cx="1071570" cy="10715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ภาพตัวอย่างการใช้</a:t>
            </a:r>
            <a:r>
              <a:rPr lang="en-US" dirty="0" smtClean="0"/>
              <a:t> Shape Outline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sz="2000" dirty="0" smtClean="0"/>
              <a:t>ภายใน</a:t>
            </a:r>
            <a:r>
              <a:rPr lang="en-US" sz="2000" dirty="0" smtClean="0"/>
              <a:t> Tab Home </a:t>
            </a:r>
            <a:r>
              <a:rPr lang="th-TH" sz="2000" dirty="0" smtClean="0"/>
              <a:t>ของ </a:t>
            </a:r>
            <a:r>
              <a:rPr lang="en-US" sz="2000" dirty="0" smtClean="0"/>
              <a:t>Ribbon Tab </a:t>
            </a:r>
            <a:r>
              <a:rPr lang="th-TH" sz="2000" dirty="0" smtClean="0"/>
              <a:t>ให้คลิกเลือกเมนู </a:t>
            </a:r>
            <a:r>
              <a:rPr lang="en-US" sz="2000" dirty="0" smtClean="0"/>
              <a:t>Shape Outline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0522" y="2371742"/>
            <a:ext cx="4416057" cy="3986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1000100" y="5072074"/>
            <a:ext cx="2286016" cy="50006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ความหนาของเส้นขอบ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929454" y="3643314"/>
            <a:ext cx="1785951" cy="64294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ลักษณะของเส้นขอบ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357553" y="5214951"/>
            <a:ext cx="785819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 flipV="1">
            <a:off x="6072199" y="4143380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ภาพตัวอย่างการใช้</a:t>
            </a:r>
            <a:r>
              <a:rPr lang="en-US" dirty="0" smtClean="0"/>
              <a:t> Shape Effects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sz="2000" dirty="0" smtClean="0"/>
              <a:t>ภายใน</a:t>
            </a:r>
            <a:r>
              <a:rPr lang="en-US" sz="2000" dirty="0" smtClean="0"/>
              <a:t> Tab Home </a:t>
            </a:r>
            <a:r>
              <a:rPr lang="th-TH" sz="2000" dirty="0" smtClean="0"/>
              <a:t>ของ </a:t>
            </a:r>
            <a:r>
              <a:rPr lang="en-US" sz="2000" dirty="0" smtClean="0"/>
              <a:t>Ribbon Tab </a:t>
            </a:r>
            <a:r>
              <a:rPr lang="th-TH" sz="2000" dirty="0" smtClean="0"/>
              <a:t>ให้คลิกเลือกเมนู </a:t>
            </a:r>
            <a:r>
              <a:rPr lang="en-US" sz="2000" dirty="0" smtClean="0"/>
              <a:t>Shape Effects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0679" y="2357430"/>
            <a:ext cx="5624528" cy="3901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ภาพตัวอย่างการใช้</a:t>
            </a:r>
            <a:r>
              <a:rPr lang="en-US" dirty="0" smtClean="0"/>
              <a:t> Quick Styles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sz="2000" dirty="0" smtClean="0"/>
              <a:t>ภายใน</a:t>
            </a:r>
            <a:r>
              <a:rPr lang="en-US" sz="2000" dirty="0" smtClean="0"/>
              <a:t> Tab Home </a:t>
            </a:r>
            <a:r>
              <a:rPr lang="th-TH" sz="2000" dirty="0" smtClean="0"/>
              <a:t>ของ </a:t>
            </a:r>
            <a:r>
              <a:rPr lang="en-US" sz="2000" dirty="0" smtClean="0"/>
              <a:t>Ribbon Tab </a:t>
            </a:r>
            <a:r>
              <a:rPr lang="th-TH" sz="2000" dirty="0" smtClean="0"/>
              <a:t>ให้คลิกเลือกเมนู </a:t>
            </a:r>
            <a:r>
              <a:rPr lang="en-US" sz="2000" dirty="0" smtClean="0"/>
              <a:t>Quick Styles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9" y="2429559"/>
            <a:ext cx="4645031" cy="3499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5429256" y="5500702"/>
            <a:ext cx="3071835" cy="64294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Style Set</a:t>
            </a:r>
            <a:r>
              <a:rPr lang="th-TH" dirty="0" smtClean="0"/>
              <a:t> จะขึ้นอยู่กับ</a:t>
            </a:r>
            <a:r>
              <a:rPr lang="en-US" dirty="0" smtClean="0"/>
              <a:t> Theme</a:t>
            </a:r>
            <a:r>
              <a:rPr lang="th-TH" dirty="0" smtClean="0"/>
              <a:t> ที่ใช้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การหมุนองศาของ</a:t>
            </a:r>
            <a:r>
              <a:rPr lang="en-US" dirty="0" smtClean="0"/>
              <a:t> Object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sz="2400" dirty="0" smtClean="0"/>
              <a:t>ทำได้โดยการคลิกเลือก </a:t>
            </a:r>
            <a:r>
              <a:rPr lang="en-US" sz="2400" dirty="0" smtClean="0"/>
              <a:t>Object</a:t>
            </a:r>
            <a:r>
              <a:rPr lang="th-TH" sz="2400" dirty="0" smtClean="0"/>
              <a:t> ที่ต้องการ และหมุนองศาที่วงกลมสีเขียว</a:t>
            </a:r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5" y="2459342"/>
            <a:ext cx="3517901" cy="1347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5" y="4531043"/>
            <a:ext cx="3503613" cy="1326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own Arrow 6"/>
          <p:cNvSpPr/>
          <p:nvPr/>
        </p:nvSpPr>
        <p:spPr>
          <a:xfrm>
            <a:off x="4143372" y="4102415"/>
            <a:ext cx="500067" cy="21431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การเปลี่ยนทิศทางของข้อความภายใน</a:t>
            </a:r>
            <a:r>
              <a:rPr lang="en-US" dirty="0" smtClean="0"/>
              <a:t> Object</a:t>
            </a:r>
            <a:br>
              <a:rPr lang="en-US" dirty="0" smtClean="0"/>
            </a:br>
            <a:r>
              <a:rPr lang="th-TH" sz="2000" dirty="0" smtClean="0"/>
              <a:t>ภายใน</a:t>
            </a:r>
            <a:r>
              <a:rPr lang="en-US" sz="2000" dirty="0" smtClean="0"/>
              <a:t> Tab Home </a:t>
            </a:r>
            <a:r>
              <a:rPr lang="th-TH" sz="2000" dirty="0" smtClean="0"/>
              <a:t>ของ</a:t>
            </a:r>
            <a:r>
              <a:rPr lang="en-US" sz="2000" dirty="0" smtClean="0"/>
              <a:t> Ribbon Tab</a:t>
            </a:r>
            <a:r>
              <a:rPr lang="th-TH" sz="2000" dirty="0" smtClean="0"/>
              <a:t> คลิกเลือกปุ่ม</a:t>
            </a:r>
            <a:r>
              <a:rPr lang="en-US" sz="2000" dirty="0" smtClean="0"/>
              <a:t> Text Direction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5.1 </a:t>
            </a:r>
            <a:r>
              <a:rPr lang="en-US" dirty="0" smtClean="0"/>
              <a:t>Object </a:t>
            </a:r>
            <a:r>
              <a:rPr lang="th-TH" dirty="0" smtClean="0"/>
              <a:t>ประเภทข้อความ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7" y="2428869"/>
            <a:ext cx="3900495" cy="3892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การแทรก</a:t>
            </a:r>
            <a:r>
              <a:rPr lang="en-US" dirty="0" smtClean="0"/>
              <a:t> Object</a:t>
            </a:r>
            <a:r>
              <a:rPr lang="th-TH" dirty="0" smtClean="0"/>
              <a:t> อื่นๆ</a:t>
            </a:r>
          </a:p>
          <a:p>
            <a:pPr lvl="1"/>
            <a:r>
              <a:rPr lang="th-TH" dirty="0" smtClean="0"/>
              <a:t>เลือก</a:t>
            </a:r>
            <a:r>
              <a:rPr lang="en-US" dirty="0" smtClean="0"/>
              <a:t> Tab Insert </a:t>
            </a:r>
            <a:r>
              <a:rPr lang="th-TH" dirty="0" smtClean="0"/>
              <a:t>จาก</a:t>
            </a:r>
            <a:r>
              <a:rPr lang="en-US" dirty="0" smtClean="0"/>
              <a:t> Ribbon Tab </a:t>
            </a:r>
            <a:r>
              <a:rPr lang="th-TH" dirty="0" smtClean="0"/>
              <a:t>จะมี</a:t>
            </a:r>
            <a:r>
              <a:rPr lang="en-US" dirty="0" smtClean="0"/>
              <a:t> Object </a:t>
            </a:r>
            <a:r>
              <a:rPr lang="th-TH" dirty="0" smtClean="0"/>
              <a:t>ประเภทต่างๆให้เลือกใช้ ซึ่งจะประกอบด้วย</a:t>
            </a:r>
          </a:p>
          <a:p>
            <a:pPr lvl="2"/>
            <a:r>
              <a:rPr lang="en-US" dirty="0" smtClean="0"/>
              <a:t>Tables </a:t>
            </a:r>
            <a:r>
              <a:rPr lang="th-TH" dirty="0" smtClean="0"/>
              <a:t>ตาราง</a:t>
            </a:r>
            <a:endParaRPr lang="en-US" dirty="0" smtClean="0"/>
          </a:p>
          <a:p>
            <a:pPr lvl="2"/>
            <a:r>
              <a:rPr lang="en-US" dirty="0" smtClean="0"/>
              <a:t>Illustration</a:t>
            </a:r>
            <a:r>
              <a:rPr lang="th-TH" dirty="0" smtClean="0"/>
              <a:t> </a:t>
            </a:r>
            <a:br>
              <a:rPr lang="th-TH" dirty="0" smtClean="0"/>
            </a:br>
            <a:r>
              <a:rPr lang="th-TH" dirty="0" smtClean="0"/>
              <a:t>รูปภาพจากเครื่อง</a:t>
            </a:r>
            <a:r>
              <a:rPr lang="en-US" dirty="0" smtClean="0"/>
              <a:t>, </a:t>
            </a:r>
            <a:r>
              <a:rPr lang="th-TH" dirty="0" smtClean="0"/>
              <a:t>รูป</a:t>
            </a:r>
            <a:r>
              <a:rPr lang="en-US" dirty="0" smtClean="0"/>
              <a:t> Clip Art,</a:t>
            </a:r>
            <a:r>
              <a:rPr lang="th-TH" dirty="0" smtClean="0"/>
              <a:t> </a:t>
            </a:r>
            <a:r>
              <a:rPr lang="en-US" dirty="0" smtClean="0"/>
              <a:t>Shapes, Chart</a:t>
            </a:r>
          </a:p>
          <a:p>
            <a:pPr lvl="2"/>
            <a:r>
              <a:rPr lang="en-US" dirty="0" smtClean="0"/>
              <a:t>Links</a:t>
            </a:r>
            <a:r>
              <a:rPr lang="th-TH" dirty="0" smtClean="0"/>
              <a:t> </a:t>
            </a:r>
            <a:br>
              <a:rPr lang="th-TH" dirty="0" smtClean="0"/>
            </a:br>
            <a:r>
              <a:rPr lang="en-US" dirty="0" smtClean="0"/>
              <a:t>Link</a:t>
            </a:r>
            <a:r>
              <a:rPr lang="th-TH" dirty="0" smtClean="0"/>
              <a:t> ไปยังเว็บไซต์</a:t>
            </a:r>
            <a:r>
              <a:rPr lang="en-US" dirty="0" smtClean="0"/>
              <a:t>, Action</a:t>
            </a:r>
          </a:p>
          <a:p>
            <a:pPr lvl="2"/>
            <a:r>
              <a:rPr lang="en-US" dirty="0" smtClean="0"/>
              <a:t>Text </a:t>
            </a:r>
            <a:r>
              <a:rPr lang="th-TH" dirty="0" smtClean="0"/>
              <a:t>ข้อความต่างๆ</a:t>
            </a:r>
            <a:endParaRPr lang="en-US" dirty="0" smtClean="0"/>
          </a:p>
          <a:p>
            <a:pPr lvl="2"/>
            <a:r>
              <a:rPr lang="en-US" dirty="0" smtClean="0"/>
              <a:t>Media Clips</a:t>
            </a:r>
            <a:r>
              <a:rPr lang="th-TH" dirty="0" smtClean="0"/>
              <a:t> วีดีโอ</a:t>
            </a:r>
            <a:r>
              <a:rPr lang="en-US" dirty="0" smtClean="0"/>
              <a:t>,</a:t>
            </a:r>
            <a:r>
              <a:rPr lang="th-TH" dirty="0" smtClean="0"/>
              <a:t> เพลง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5.2 </a:t>
            </a:r>
            <a:r>
              <a:rPr lang="en-US" dirty="0" smtClean="0"/>
              <a:t>Object </a:t>
            </a:r>
            <a:r>
              <a:rPr lang="th-TH" dirty="0" smtClean="0"/>
              <a:t>ประเภทอื่นๆ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ภาพตัวอย่างการแทรกตาราง จากเมนู </a:t>
            </a:r>
            <a:r>
              <a:rPr lang="en-US" dirty="0" smtClean="0"/>
              <a:t>Table </a:t>
            </a:r>
            <a:r>
              <a:rPr lang="th-TH" dirty="0" smtClean="0"/>
              <a:t>ภายใน</a:t>
            </a:r>
            <a:r>
              <a:rPr lang="en-US" dirty="0" smtClean="0"/>
              <a:t> Tab Insert </a:t>
            </a:r>
            <a:r>
              <a:rPr lang="th-TH" dirty="0" smtClean="0"/>
              <a:t>ของ </a:t>
            </a:r>
            <a:r>
              <a:rPr lang="en-US" dirty="0" smtClean="0"/>
              <a:t>Ribbon Tab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5.2 </a:t>
            </a:r>
            <a:r>
              <a:rPr lang="en-US" dirty="0" smtClean="0"/>
              <a:t>Object </a:t>
            </a:r>
            <a:r>
              <a:rPr lang="th-TH" dirty="0" smtClean="0"/>
              <a:t>ประเภทอื่นๆ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1" y="2571744"/>
            <a:ext cx="6805632" cy="311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 </a:t>
            </a:r>
            <a:r>
              <a:rPr lang="th-TH" dirty="0" smtClean="0"/>
              <a:t>หน้าตาโปรแกรม</a:t>
            </a:r>
            <a:r>
              <a:rPr lang="en-US" dirty="0" smtClean="0"/>
              <a:t> Power Point : </a:t>
            </a:r>
            <a:r>
              <a:rPr lang="th-TH" dirty="0" smtClean="0"/>
              <a:t>ส่วนบน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Title Bar</a:t>
            </a:r>
            <a:br>
              <a:rPr lang="en-US" dirty="0" smtClean="0"/>
            </a:br>
            <a:r>
              <a:rPr lang="th-TH" dirty="0" smtClean="0"/>
              <a:t>แสดงชื่อไฟล์ และ ชื่อโปรแกรม</a:t>
            </a:r>
            <a:r>
              <a:rPr lang="en-US" dirty="0" smtClean="0"/>
              <a:t>(Power Point)</a:t>
            </a:r>
          </a:p>
          <a:p>
            <a:r>
              <a:rPr lang="en-US" dirty="0" smtClean="0"/>
              <a:t>Quick Access Toolbar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ปุ่มเมนูด่วนที่คลิกใช้ได้ทันที </a:t>
            </a:r>
            <a:r>
              <a:rPr lang="en-US" dirty="0" smtClean="0"/>
              <a:t>(</a:t>
            </a:r>
            <a:r>
              <a:rPr lang="th-TH" dirty="0" smtClean="0"/>
              <a:t>สามารถเพิ่ม ลบเมนูได้</a:t>
            </a:r>
            <a:r>
              <a:rPr lang="en-US" dirty="0" smtClean="0"/>
              <a:t>)</a:t>
            </a:r>
          </a:p>
          <a:p>
            <a:r>
              <a:rPr lang="en-US" dirty="0" smtClean="0"/>
              <a:t>Office Button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เมนูพื้นฐาน เช่น สร้าง เปิด บันทึก และพิมพ์</a:t>
            </a:r>
          </a:p>
          <a:p>
            <a:r>
              <a:rPr lang="en-US" dirty="0" smtClean="0"/>
              <a:t>Tab </a:t>
            </a:r>
            <a:r>
              <a:rPr lang="th-TH" dirty="0" smtClean="0"/>
              <a:t>คำสั่งพิเศษ</a:t>
            </a:r>
            <a:br>
              <a:rPr lang="th-TH" dirty="0" smtClean="0"/>
            </a:br>
            <a:r>
              <a:rPr lang="th-TH" dirty="0" smtClean="0"/>
              <a:t>เป็นเมนูเฉพาะ ที่จะแสดงเมื่อคลิกเลือก </a:t>
            </a:r>
            <a:r>
              <a:rPr lang="en-US" dirty="0" smtClean="0"/>
              <a:t>Object</a:t>
            </a:r>
            <a:r>
              <a:rPr lang="th-TH" dirty="0" smtClean="0"/>
              <a:t> ใดๆ</a:t>
            </a:r>
          </a:p>
          <a:p>
            <a:r>
              <a:rPr lang="en-US" dirty="0" smtClean="0"/>
              <a:t>Ribbon</a:t>
            </a:r>
            <a:r>
              <a:rPr lang="th-TH" dirty="0" smtClean="0"/>
              <a:t> </a:t>
            </a:r>
            <a:r>
              <a:rPr lang="en-US" dirty="0" smtClean="0"/>
              <a:t>Tab</a:t>
            </a:r>
            <a:br>
              <a:rPr lang="en-US" dirty="0" smtClean="0"/>
            </a:br>
            <a:r>
              <a:rPr lang="th-TH" dirty="0" smtClean="0"/>
              <a:t>เป็นกลุ่มเมนูมาตรฐาน โดยในแต่ละ </a:t>
            </a:r>
            <a:r>
              <a:rPr lang="en-US" dirty="0" smtClean="0"/>
              <a:t>Tab</a:t>
            </a:r>
            <a:r>
              <a:rPr lang="th-TH" dirty="0" smtClean="0"/>
              <a:t> จะมีเมนูที่ใช้งานในลักษณะเดียวกัน</a:t>
            </a:r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ภาพตัวอย่างการแทรกรูปภาพจากเครื่อง จากเมนู </a:t>
            </a:r>
            <a:r>
              <a:rPr lang="en-US" dirty="0" smtClean="0"/>
              <a:t>Picture </a:t>
            </a:r>
            <a:r>
              <a:rPr lang="th-TH" dirty="0" smtClean="0"/>
              <a:t>ภายใน</a:t>
            </a:r>
            <a:r>
              <a:rPr lang="en-US" dirty="0" smtClean="0"/>
              <a:t> Tab Insert </a:t>
            </a:r>
            <a:r>
              <a:rPr lang="th-TH" dirty="0" smtClean="0"/>
              <a:t>ของ </a:t>
            </a:r>
            <a:r>
              <a:rPr lang="en-US" dirty="0" smtClean="0"/>
              <a:t>Ribbon Tab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5.2 </a:t>
            </a:r>
            <a:r>
              <a:rPr lang="en-US" dirty="0" smtClean="0"/>
              <a:t>Object </a:t>
            </a:r>
            <a:r>
              <a:rPr lang="th-TH" dirty="0" smtClean="0"/>
              <a:t>ประเภทอื่นๆ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3" y="2428869"/>
            <a:ext cx="4831224" cy="3757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642910" y="3143248"/>
            <a:ext cx="1214447" cy="50006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เมนู </a:t>
            </a:r>
            <a:r>
              <a:rPr lang="en-US" dirty="0" smtClean="0"/>
              <a:t>Picture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785919" y="2786058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การจัดรูปแบบของ</a:t>
            </a:r>
            <a:r>
              <a:rPr lang="en-US" dirty="0" smtClean="0"/>
              <a:t> Object </a:t>
            </a:r>
            <a:r>
              <a:rPr lang="th-TH" dirty="0" smtClean="0"/>
              <a:t>ประเภทรูปภาพ</a:t>
            </a:r>
            <a:br>
              <a:rPr lang="th-TH" dirty="0" smtClean="0"/>
            </a:br>
            <a:r>
              <a:rPr lang="th-TH" sz="2000" dirty="0" smtClean="0"/>
              <a:t>เมื่อคลิกเลือก</a:t>
            </a:r>
            <a:r>
              <a:rPr lang="en-US" sz="2000" dirty="0" smtClean="0"/>
              <a:t> Object</a:t>
            </a:r>
            <a:r>
              <a:rPr lang="th-TH" sz="2000" dirty="0" smtClean="0"/>
              <a:t> รูปภาพที่ต้องการจะปรากฏเมนูคำสั่งพิเศษ </a:t>
            </a:r>
            <a:r>
              <a:rPr lang="en-US" sz="2000" dirty="0" smtClean="0"/>
              <a:t>Picture Tools </a:t>
            </a:r>
            <a:r>
              <a:rPr lang="th-TH" sz="2000" dirty="0" smtClean="0"/>
              <a:t>ขึ้นดังรูป ภายในคำสั่งจะมีเมนูการจัดรูปแบบต่างๆ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5.2 </a:t>
            </a:r>
            <a:r>
              <a:rPr lang="en-US" dirty="0" smtClean="0"/>
              <a:t>Object </a:t>
            </a:r>
            <a:r>
              <a:rPr lang="th-TH" dirty="0" smtClean="0"/>
              <a:t>ประเภทอื่นๆ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329" y="3214788"/>
            <a:ext cx="7734323" cy="1214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3143240" y="5072075"/>
            <a:ext cx="2500331" cy="7858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จัดรูปแบบ </a:t>
            </a:r>
            <a:r>
              <a:rPr lang="en-US" dirty="0" smtClean="0"/>
              <a:t>Style </a:t>
            </a:r>
            <a:r>
              <a:rPr lang="th-TH" dirty="0" smtClean="0"/>
              <a:t>เช่น</a:t>
            </a:r>
          </a:p>
          <a:p>
            <a:pPr algn="ctr"/>
            <a:r>
              <a:rPr lang="th-TH" dirty="0" smtClean="0"/>
              <a:t>เงา</a:t>
            </a:r>
            <a:r>
              <a:rPr lang="en-US" dirty="0" smtClean="0"/>
              <a:t>, </a:t>
            </a:r>
            <a:r>
              <a:rPr lang="th-TH" dirty="0" smtClean="0"/>
              <a:t>ขอบรูป</a:t>
            </a:r>
            <a:r>
              <a:rPr lang="en-US" dirty="0" smtClean="0"/>
              <a:t>, Shape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00035" y="5000636"/>
            <a:ext cx="1571636" cy="64294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Adjust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429388" y="5000637"/>
            <a:ext cx="1357323" cy="92869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Arrange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6929455" y="2428869"/>
            <a:ext cx="1428760" cy="50006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Size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7" idx="0"/>
          </p:cNvCxnSpPr>
          <p:nvPr/>
        </p:nvCxnSpPr>
        <p:spPr>
          <a:xfrm rot="5400000" flipH="1" flipV="1">
            <a:off x="1142976" y="4643445"/>
            <a:ext cx="500066" cy="2143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0"/>
          </p:cNvCxnSpPr>
          <p:nvPr/>
        </p:nvCxnSpPr>
        <p:spPr>
          <a:xfrm rot="16200000" flipV="1">
            <a:off x="4018357" y="4697025"/>
            <a:ext cx="571504" cy="1785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V="1">
            <a:off x="6500827" y="4572008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2"/>
          </p:cNvCxnSpPr>
          <p:nvPr/>
        </p:nvCxnSpPr>
        <p:spPr>
          <a:xfrm rot="16200000" flipH="1">
            <a:off x="7286644" y="3286124"/>
            <a:ext cx="785818" cy="714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ภาพตัวอย่างการใส่รูปแบบให้กับ </a:t>
            </a:r>
            <a:r>
              <a:rPr lang="en-US" dirty="0" smtClean="0"/>
              <a:t>Object </a:t>
            </a:r>
            <a:r>
              <a:rPr lang="th-TH" dirty="0" smtClean="0"/>
              <a:t>ประเภทรูปภาพ</a:t>
            </a:r>
            <a:br>
              <a:rPr lang="th-TH" dirty="0" smtClean="0"/>
            </a:br>
            <a:r>
              <a:rPr lang="th-TH" sz="1800" dirty="0" smtClean="0"/>
              <a:t>โดยการเลือกรูปแบบสำเร็จรูปจาก </a:t>
            </a:r>
            <a:r>
              <a:rPr lang="en-US" sz="1800" dirty="0" smtClean="0"/>
              <a:t>Picture Style</a:t>
            </a:r>
            <a:r>
              <a:rPr lang="th-TH" sz="1800" dirty="0" smtClean="0"/>
              <a:t> ภายใน </a:t>
            </a:r>
            <a:r>
              <a:rPr lang="en-US" sz="1800" dirty="0" smtClean="0"/>
              <a:t>Tab</a:t>
            </a:r>
            <a:r>
              <a:rPr lang="th-TH" sz="1800" dirty="0" smtClean="0"/>
              <a:t> </a:t>
            </a:r>
            <a:r>
              <a:rPr lang="en-US" sz="1800" dirty="0" smtClean="0"/>
              <a:t>Format </a:t>
            </a:r>
            <a:r>
              <a:rPr lang="th-TH" sz="1800" dirty="0" smtClean="0"/>
              <a:t>ซึ่งเป็นเมนูคำสั่งพิเศษสำหรับรูปภาพ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5.2 </a:t>
            </a:r>
            <a:r>
              <a:rPr lang="en-US" dirty="0" smtClean="0"/>
              <a:t>Object </a:t>
            </a:r>
            <a:r>
              <a:rPr lang="th-TH" dirty="0" smtClean="0"/>
              <a:t>ประเภทอื่นๆ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9" y="2428868"/>
            <a:ext cx="3657605" cy="3688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Theme </a:t>
            </a:r>
            <a:r>
              <a:rPr lang="th-TH" dirty="0" smtClean="0"/>
              <a:t>คือชุดรูปแบบของ</a:t>
            </a:r>
            <a:r>
              <a:rPr lang="en-US" dirty="0" smtClean="0"/>
              <a:t> Slide </a:t>
            </a:r>
            <a:r>
              <a:rPr lang="th-TH" dirty="0" smtClean="0"/>
              <a:t>ที่ออกแบบองค์ประกอบทุกอย่างมาเรียบร้อยแล้ว ทั้งข้อความ พื้นหลัง ให้มีความกลมกลืนและไปในทางเดียวกันทั้ง</a:t>
            </a:r>
            <a:r>
              <a:rPr lang="en-US" dirty="0" smtClean="0"/>
              <a:t> Slide</a:t>
            </a:r>
          </a:p>
          <a:p>
            <a:r>
              <a:rPr lang="th-TH" dirty="0" smtClean="0"/>
              <a:t>การจัดรูปแบบด้วย </a:t>
            </a:r>
            <a:r>
              <a:rPr lang="en-US" dirty="0" smtClean="0"/>
              <a:t>Theme </a:t>
            </a:r>
            <a:r>
              <a:rPr lang="th-TH" dirty="0" smtClean="0"/>
              <a:t>สามารถทำได้ด้วยการไปที่</a:t>
            </a:r>
            <a:r>
              <a:rPr lang="en-US" dirty="0" smtClean="0"/>
              <a:t> Tab Design</a:t>
            </a:r>
            <a:r>
              <a:rPr lang="th-TH" dirty="0" smtClean="0"/>
              <a:t> บน</a:t>
            </a:r>
            <a:r>
              <a:rPr lang="en-US" dirty="0" smtClean="0"/>
              <a:t> Ribbon Tab </a:t>
            </a:r>
            <a:r>
              <a:rPr lang="th-TH" dirty="0" smtClean="0"/>
              <a:t>จะพบว่ามี</a:t>
            </a:r>
            <a:r>
              <a:rPr lang="en-US" dirty="0" smtClean="0"/>
              <a:t> Theme</a:t>
            </a:r>
            <a:r>
              <a:rPr lang="th-TH" dirty="0" smtClean="0"/>
              <a:t> มากมายที่ </a:t>
            </a:r>
            <a:r>
              <a:rPr lang="en-US" dirty="0" smtClean="0"/>
              <a:t>Power Point</a:t>
            </a:r>
            <a:r>
              <a:rPr lang="th-TH" dirty="0" smtClean="0"/>
              <a:t> ได้เตรียมไว้ให้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341" y="3714752"/>
            <a:ext cx="7705749" cy="132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ภาพตัวอย่างการเลือก</a:t>
            </a:r>
            <a:r>
              <a:rPr lang="en-US" dirty="0" smtClean="0"/>
              <a:t> Theme</a:t>
            </a:r>
            <a:r>
              <a:rPr lang="th-TH" dirty="0" smtClean="0"/>
              <a:t> มาใช้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8879" y="2100188"/>
            <a:ext cx="5457832" cy="41148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ounded Rectangle 6"/>
          <p:cNvSpPr/>
          <p:nvPr/>
        </p:nvSpPr>
        <p:spPr>
          <a:xfrm>
            <a:off x="900119" y="5214951"/>
            <a:ext cx="3714776" cy="57150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สามารถ </a:t>
            </a:r>
            <a:r>
              <a:rPr lang="en-US" dirty="0" smtClean="0"/>
              <a:t>Download Theme</a:t>
            </a:r>
            <a:r>
              <a:rPr lang="th-TH" dirty="0" smtClean="0"/>
              <a:t> ใหม่ๆ มาใช้ได้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2578912" y="4464851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จะเห็นว่าเมื่อทำการเลือก </a:t>
            </a:r>
            <a:r>
              <a:rPr lang="en-US" dirty="0" smtClean="0"/>
              <a:t>Theme</a:t>
            </a:r>
            <a:r>
              <a:rPr lang="th-TH" dirty="0" smtClean="0"/>
              <a:t> แล้ว จะทำให้มีผลกับทุกๆ</a:t>
            </a:r>
            <a:r>
              <a:rPr lang="en-US" dirty="0" smtClean="0"/>
              <a:t> Slide</a:t>
            </a:r>
            <a:r>
              <a:rPr lang="th-TH" dirty="0" smtClean="0"/>
              <a:t> ในงานนำเสนอและ</a:t>
            </a:r>
            <a:r>
              <a:rPr lang="en-US" dirty="0" smtClean="0"/>
              <a:t> Slide</a:t>
            </a:r>
            <a:r>
              <a:rPr lang="th-TH" dirty="0" smtClean="0"/>
              <a:t> แรกจะแตกต่างกับ</a:t>
            </a:r>
            <a:r>
              <a:rPr lang="en-US" dirty="0" smtClean="0"/>
              <a:t> Slide</a:t>
            </a:r>
            <a:r>
              <a:rPr lang="th-TH" dirty="0" smtClean="0"/>
              <a:t> ต่อไปแต่ยังคงกลมกลืนกัน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2200" y="2471476"/>
            <a:ext cx="6238891" cy="3600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357159" y="2714620"/>
            <a:ext cx="1143008" cy="50006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357159" y="4429132"/>
            <a:ext cx="1143008" cy="500066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Content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500167" y="300037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" name="Left Brace 9"/>
          <p:cNvSpPr/>
          <p:nvPr/>
        </p:nvSpPr>
        <p:spPr>
          <a:xfrm>
            <a:off x="1571605" y="3643315"/>
            <a:ext cx="642943" cy="2214578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เมื่อเลือก</a:t>
            </a:r>
            <a:r>
              <a:rPr lang="en-US" dirty="0" smtClean="0"/>
              <a:t> Theme</a:t>
            </a:r>
            <a:r>
              <a:rPr lang="th-TH" dirty="0" smtClean="0"/>
              <a:t> เรียบร้อยแล้ว ยังสามารถเลือกชุดสี</a:t>
            </a:r>
            <a:r>
              <a:rPr lang="en-US" dirty="0" smtClean="0"/>
              <a:t>,</a:t>
            </a:r>
            <a:r>
              <a:rPr lang="th-TH" dirty="0" smtClean="0"/>
              <a:t> ชุด </a:t>
            </a:r>
            <a:r>
              <a:rPr lang="en-US" dirty="0" smtClean="0"/>
              <a:t>Fonts </a:t>
            </a:r>
            <a:r>
              <a:rPr lang="th-TH" dirty="0" smtClean="0"/>
              <a:t>และชุด</a:t>
            </a:r>
            <a:r>
              <a:rPr lang="en-US" dirty="0" smtClean="0"/>
              <a:t> Effects</a:t>
            </a:r>
            <a:r>
              <a:rPr lang="th-TH" dirty="0" smtClean="0"/>
              <a:t> ได้อีกด้วย</a:t>
            </a:r>
            <a:r>
              <a:rPr lang="en-US" dirty="0" smtClean="0"/>
              <a:t> </a:t>
            </a:r>
            <a:r>
              <a:rPr lang="th-TH" dirty="0" smtClean="0"/>
              <a:t>ซึ่งจะมีผลกับทุกๆ </a:t>
            </a:r>
            <a:r>
              <a:rPr lang="en-US" dirty="0" smtClean="0"/>
              <a:t>Slide</a:t>
            </a:r>
            <a:r>
              <a:rPr lang="th-TH" dirty="0" smtClean="0"/>
              <a:t> เช่นกัน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22348"/>
          <a:stretch>
            <a:fillRect/>
          </a:stretch>
        </p:blipFill>
        <p:spPr bwMode="auto">
          <a:xfrm>
            <a:off x="1550473" y="2643183"/>
            <a:ext cx="2307147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3152" y="2622562"/>
            <a:ext cx="2496368" cy="2949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ภาพตัวอย่างการเลือกชุดสีของ</a:t>
            </a:r>
            <a:r>
              <a:rPr lang="en-US" dirty="0" smtClean="0"/>
              <a:t> Theme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3" y="2143117"/>
            <a:ext cx="4491047" cy="4003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การใส่รูปบนพื้นหลัง หรือการเปลี่ยนสีพื้นหลัง ซึ่งพื้นหลังได้ถูกเตรียมให้เรียบร้อยแล้วเมื่อทำการเลือก </a:t>
            </a:r>
            <a:r>
              <a:rPr lang="en-US" dirty="0" smtClean="0"/>
              <a:t>Theme</a:t>
            </a:r>
            <a:r>
              <a:rPr lang="th-TH" dirty="0" smtClean="0"/>
              <a:t> แต่ก็สามารถแก้ไขได้ด้วยตนเองเช่นกัน</a:t>
            </a:r>
          </a:p>
          <a:p>
            <a:r>
              <a:rPr lang="th-TH" dirty="0" smtClean="0"/>
              <a:t>วิธีการเปลี่ยนพื้นหลังทำได้โดยไปที่</a:t>
            </a:r>
            <a:r>
              <a:rPr lang="en-US" dirty="0" smtClean="0"/>
              <a:t> Tab Design</a:t>
            </a:r>
            <a:r>
              <a:rPr lang="th-TH" dirty="0" smtClean="0"/>
              <a:t> บน</a:t>
            </a:r>
            <a:r>
              <a:rPr lang="en-US" dirty="0" smtClean="0"/>
              <a:t> Ribbon Tab</a:t>
            </a:r>
            <a:r>
              <a:rPr lang="th-TH" dirty="0" smtClean="0"/>
              <a:t> จะพบเมนู</a:t>
            </a:r>
            <a:r>
              <a:rPr lang="en-US" dirty="0" smtClean="0"/>
              <a:t> Background Styles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3242" y="3357563"/>
            <a:ext cx="3243271" cy="2579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ภาพตัวอย่างเปลี่ยนพื้นหลังจากชุดพื้นหลังของ</a:t>
            </a:r>
            <a:r>
              <a:rPr lang="en-US" dirty="0" smtClean="0"/>
              <a:t> Theme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5957" y="2101595"/>
            <a:ext cx="5257811" cy="4184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7409" y="1230162"/>
            <a:ext cx="6380807" cy="427054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th-TH" dirty="0" smtClean="0"/>
              <a:t>หน้าตาโปรแกรม</a:t>
            </a:r>
            <a:r>
              <a:rPr lang="en-US" dirty="0" smtClean="0"/>
              <a:t> Power Point : </a:t>
            </a:r>
            <a:r>
              <a:rPr lang="th-TH" dirty="0" smtClean="0"/>
              <a:t>พื้นที่ทำงาน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715008" y="5853004"/>
            <a:ext cx="2571768" cy="50006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เมนูเปลี่ยนมุมมอง / ย่อขยาย</a:t>
            </a:r>
            <a:endParaRPr lang="en-US" dirty="0"/>
          </a:p>
        </p:txBody>
      </p:sp>
      <p:cxnSp>
        <p:nvCxnSpPr>
          <p:cNvPr id="9" name="Straight Arrow Connector 8"/>
          <p:cNvCxnSpPr>
            <a:stCxn id="6" idx="0"/>
          </p:cNvCxnSpPr>
          <p:nvPr/>
        </p:nvCxnSpPr>
        <p:spPr>
          <a:xfrm rot="5400000" flipH="1" flipV="1">
            <a:off x="7110496" y="5391101"/>
            <a:ext cx="352301" cy="5715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143241" y="1285861"/>
            <a:ext cx="5000660" cy="3714776"/>
          </a:xfrm>
          <a:prstGeom prst="rect">
            <a:avLst/>
          </a:prstGeom>
          <a:solidFill>
            <a:schemeClr val="accent4">
              <a:lumMod val="60000"/>
              <a:lumOff val="40000"/>
              <a:alpha val="39000"/>
            </a:schemeClr>
          </a:solidFill>
          <a:ln w="127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Slide Pane</a:t>
            </a:r>
            <a:endParaRPr lang="th-TH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th-TH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สร้าง ออกแบบ แก้ไข</a:t>
            </a:r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1643042" y="5786454"/>
            <a:ext cx="2928959" cy="57150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บันทึกย่อ / </a:t>
            </a:r>
            <a:r>
              <a:rPr lang="en-US" dirty="0" smtClean="0"/>
              <a:t>Note Pane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285721" y="3357563"/>
            <a:ext cx="1966427" cy="78581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Slide/Outline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3" idx="0"/>
          </p:cNvCxnSpPr>
          <p:nvPr/>
        </p:nvCxnSpPr>
        <p:spPr>
          <a:xfrm rot="5400000" flipH="1" flipV="1">
            <a:off x="1384551" y="2384690"/>
            <a:ext cx="857256" cy="10884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2" idx="0"/>
          </p:cNvCxnSpPr>
          <p:nvPr/>
        </p:nvCxnSpPr>
        <p:spPr>
          <a:xfrm rot="5400000" flipH="1" flipV="1">
            <a:off x="3446852" y="4947059"/>
            <a:ext cx="500066" cy="11787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428597" y="4643446"/>
            <a:ext cx="1214447" cy="42862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Status Bar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142976" y="5072074"/>
            <a:ext cx="928695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การเปลี่ยนพื้นหลังด้วยตนเองทำได้โดยเลือกเมนู</a:t>
            </a:r>
            <a:r>
              <a:rPr lang="en-US" dirty="0" smtClean="0"/>
              <a:t> Format Background</a:t>
            </a:r>
            <a:r>
              <a:rPr lang="th-TH" dirty="0" smtClean="0"/>
              <a:t> จากนั้นจะปรากฎหน้าต่าง</a:t>
            </a:r>
            <a:r>
              <a:rPr lang="en-US" dirty="0" smtClean="0"/>
              <a:t> Format Background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5" y="2571744"/>
            <a:ext cx="2678865" cy="3263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4561" y="2578114"/>
            <a:ext cx="3096465" cy="3851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ight Arrow 5"/>
          <p:cNvSpPr/>
          <p:nvPr/>
        </p:nvSpPr>
        <p:spPr>
          <a:xfrm>
            <a:off x="4000496" y="3786190"/>
            <a:ext cx="500067" cy="714380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214414" y="5500702"/>
            <a:ext cx="2357455" cy="85725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คลิกขวาที่พื้นที่ทำงาน</a:t>
            </a:r>
          </a:p>
          <a:p>
            <a:pPr algn="ctr"/>
            <a:r>
              <a:rPr lang="th-TH" dirty="0" smtClean="0"/>
              <a:t>จะพบเมนูเช่นกัน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643305" y="5357827"/>
            <a:ext cx="1071571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การเปลี่ยนพื้นหลังด้วยตนเอง สามารถทำได้</a:t>
            </a:r>
            <a:r>
              <a:rPr lang="en-US" dirty="0" smtClean="0"/>
              <a:t> 3</a:t>
            </a:r>
            <a:r>
              <a:rPr lang="th-TH" dirty="0" smtClean="0"/>
              <a:t> รูปแบบคือ</a:t>
            </a:r>
          </a:p>
          <a:p>
            <a:pPr lvl="1"/>
            <a:r>
              <a:rPr lang="en-US" dirty="0" smtClean="0"/>
              <a:t>Solid Fill</a:t>
            </a:r>
            <a:br>
              <a:rPr lang="en-US" dirty="0" smtClean="0"/>
            </a:br>
            <a:r>
              <a:rPr lang="th-TH" dirty="0" smtClean="0"/>
              <a:t>การใส่สีพื้นหลังแบบปกติ</a:t>
            </a:r>
            <a:endParaRPr lang="en-US" dirty="0" smtClean="0"/>
          </a:p>
          <a:p>
            <a:pPr lvl="1"/>
            <a:r>
              <a:rPr lang="en-US" dirty="0" smtClean="0"/>
              <a:t>Gradient Fill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การใส่สีพื้นหลังแบบไล่เฉดสี</a:t>
            </a:r>
            <a:endParaRPr lang="en-US" dirty="0" smtClean="0"/>
          </a:p>
          <a:p>
            <a:pPr lvl="1"/>
            <a:r>
              <a:rPr lang="en-US" dirty="0" smtClean="0"/>
              <a:t>Picture or Texture Fill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การใส่รูป หรือลวดลายลงบนพื้นหลัง</a:t>
            </a:r>
          </a:p>
          <a:p>
            <a:r>
              <a:rPr lang="th-TH" dirty="0" smtClean="0"/>
              <a:t>สามารถกำหนดได้ว่าให้มีผลกับ</a:t>
            </a:r>
            <a:r>
              <a:rPr lang="en-US" dirty="0" smtClean="0"/>
              <a:t> Slide</a:t>
            </a:r>
            <a:r>
              <a:rPr lang="th-TH" dirty="0" smtClean="0"/>
              <a:t> ที่เลือก หรือทุก</a:t>
            </a:r>
            <a:r>
              <a:rPr lang="en-US" dirty="0" smtClean="0"/>
              <a:t> Slide</a:t>
            </a:r>
            <a:r>
              <a:rPr lang="th-TH" dirty="0" smtClean="0"/>
              <a:t> ในงานนำเสนอ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ภาพตัวอย่างการเปลี่ยนสีพื้นหลังแบบ </a:t>
            </a:r>
            <a:r>
              <a:rPr lang="en-US" dirty="0" smtClean="0"/>
              <a:t>Solid Fill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4" y="2096116"/>
            <a:ext cx="5322895" cy="4118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ภาพตัวอย่างการเปลี่ยนสีพื้นหลังแบบ </a:t>
            </a:r>
            <a:r>
              <a:rPr lang="en-US" dirty="0" smtClean="0"/>
              <a:t>Gradient Fill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5" y="2096486"/>
            <a:ext cx="5334013" cy="3689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6429357" y="3214686"/>
            <a:ext cx="2143140" cy="64294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Apply to all</a:t>
            </a:r>
          </a:p>
          <a:p>
            <a:pPr algn="ctr"/>
            <a:r>
              <a:rPr lang="th-TH" dirty="0" smtClean="0"/>
              <a:t>จะมีผลกับทุก</a:t>
            </a:r>
            <a:r>
              <a:rPr lang="en-US" dirty="0" smtClean="0"/>
              <a:t> Slide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000101" y="5500702"/>
            <a:ext cx="2143140" cy="71438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Close </a:t>
            </a:r>
          </a:p>
          <a:p>
            <a:pPr algn="ctr"/>
            <a:r>
              <a:rPr lang="th-TH" dirty="0" smtClean="0"/>
              <a:t>จะมีผลกับ</a:t>
            </a:r>
            <a:r>
              <a:rPr lang="en-US" dirty="0" smtClean="0"/>
              <a:t> Slide </a:t>
            </a:r>
            <a:r>
              <a:rPr lang="th-TH" dirty="0" smtClean="0"/>
              <a:t>ที่เลือก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214679" y="5429265"/>
            <a:ext cx="1571636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5929322" y="4143380"/>
            <a:ext cx="1285884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ภาพตัวอย่างการเปลี่ยนสีพื้นหลังแบบ </a:t>
            </a:r>
            <a:r>
              <a:rPr lang="en-US" dirty="0" smtClean="0"/>
              <a:t>Texture Fill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242916"/>
            <a:ext cx="5400688" cy="36149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ภาพตัวอย่างการเปลี่ยนสีพื้นหลังแบบ </a:t>
            </a:r>
            <a:r>
              <a:rPr lang="en-US" dirty="0" smtClean="0"/>
              <a:t>Picture Fill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214555"/>
            <a:ext cx="5853125" cy="4057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285721" y="3500439"/>
            <a:ext cx="1000132" cy="571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dirty="0" smtClean="0"/>
              <a:t>คลิก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1285853" y="3571876"/>
            <a:ext cx="928695" cy="2143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สามารถปรับสี ระดับแสง และ</a:t>
            </a:r>
            <a:r>
              <a:rPr lang="en-US" dirty="0" smtClean="0"/>
              <a:t> Contrast</a:t>
            </a:r>
            <a:r>
              <a:rPr lang="th-TH" dirty="0" smtClean="0"/>
              <a:t> ได้ที่</a:t>
            </a:r>
            <a:r>
              <a:rPr lang="en-US" dirty="0" smtClean="0"/>
              <a:t> Tab Picture</a:t>
            </a:r>
            <a:r>
              <a:rPr lang="th-TH" dirty="0" smtClean="0"/>
              <a:t> ของ </a:t>
            </a:r>
            <a:r>
              <a:rPr lang="en-US" dirty="0" smtClean="0"/>
              <a:t>Format Background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Design &amp; Theme</a:t>
            </a:r>
            <a:r>
              <a:rPr lang="th-TH" dirty="0" smtClean="0"/>
              <a:t>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496953"/>
            <a:ext cx="5538800" cy="3605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หลังจากที่เราได้แทรกวัตถุจัดแต่งองค์ประกอบต่างๆเรียบร้อยแล้วเราก็สามารถที่จะใส่</a:t>
            </a:r>
            <a:r>
              <a:rPr lang="th-TH" dirty="0" err="1" smtClean="0"/>
              <a:t>เอฟเฟกต์</a:t>
            </a:r>
            <a:r>
              <a:rPr lang="th-TH" dirty="0" smtClean="0"/>
              <a:t>หรือลูกเล่นต่างๆ อย่างเช่นการใส่</a:t>
            </a:r>
            <a:r>
              <a:rPr lang="th-TH" dirty="0" err="1" smtClean="0"/>
              <a:t>เอฟเฟกส์</a:t>
            </a:r>
            <a:r>
              <a:rPr lang="th-TH" dirty="0" smtClean="0"/>
              <a:t>เปลี่ยนแผ่นสไลด์ การใส่</a:t>
            </a:r>
            <a:r>
              <a:rPr lang="th-TH" dirty="0" err="1" smtClean="0"/>
              <a:t>เอฟเฟกต์</a:t>
            </a:r>
            <a:r>
              <a:rPr lang="th-TH" dirty="0" smtClean="0"/>
              <a:t>ให้กับ </a:t>
            </a:r>
            <a:r>
              <a:rPr lang="en-US" dirty="0" smtClean="0"/>
              <a:t>Object </a:t>
            </a:r>
            <a:r>
              <a:rPr lang="th-TH" dirty="0" smtClean="0"/>
              <a:t>หรือวัตถุต่างๆ ในสไลด์ และเพิ่มเสียงซา</a:t>
            </a:r>
            <a:r>
              <a:rPr lang="th-TH" dirty="0" err="1" smtClean="0"/>
              <a:t>วนด์</a:t>
            </a:r>
            <a:r>
              <a:rPr lang="th-TH" dirty="0" smtClean="0"/>
              <a:t>และ</a:t>
            </a:r>
            <a:r>
              <a:rPr lang="th-TH" dirty="0" err="1" smtClean="0"/>
              <a:t>เอฟเฟกต์</a:t>
            </a:r>
            <a:r>
              <a:rPr lang="th-TH" dirty="0" smtClean="0"/>
              <a:t>ต่างๆขณะประกอบสไลด์ได้ด้วย เพื่อให้งานนำเสนอดูแล้วไม่น่าเบื่อ</a:t>
            </a:r>
          </a:p>
          <a:p>
            <a:r>
              <a:rPr lang="th-TH" dirty="0" smtClean="0"/>
              <a:t>ใน </a:t>
            </a:r>
            <a:r>
              <a:rPr lang="en-US" dirty="0" smtClean="0"/>
              <a:t>PowerPoint 2007 </a:t>
            </a:r>
            <a:r>
              <a:rPr lang="th-TH" dirty="0" smtClean="0"/>
              <a:t>ได้มีแทบเครื่องมือมาช่วยสร้าง</a:t>
            </a:r>
            <a:r>
              <a:rPr lang="th-TH" dirty="0" err="1" smtClean="0"/>
              <a:t>เอฟเฟกต์</a:t>
            </a:r>
            <a:r>
              <a:rPr lang="th-TH" dirty="0" smtClean="0"/>
              <a:t>ให้กับงานนำเสนอซึ่งจะอยู่ในเมนู </a:t>
            </a:r>
            <a:r>
              <a:rPr lang="en-US" dirty="0" smtClean="0"/>
              <a:t>Animations </a:t>
            </a:r>
            <a:endParaRPr lang="th-TH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กำหนดเอฟเฟกต์ให้กับงานนำเสนอ</a:t>
            </a:r>
            <a:endParaRPr lang="th-TH" dirty="0"/>
          </a:p>
        </p:txBody>
      </p:sp>
    </p:spTree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h-TH" dirty="0" smtClean="0"/>
          </a:p>
          <a:p>
            <a:pPr>
              <a:buNone/>
            </a:pPr>
            <a:r>
              <a:rPr lang="th-TH" dirty="0" smtClean="0"/>
              <a:t>มารู้จักกับเมนูในส่วนของเมนู </a:t>
            </a:r>
            <a:r>
              <a:rPr lang="en-US" dirty="0" smtClean="0"/>
              <a:t>Animations</a:t>
            </a:r>
          </a:p>
          <a:p>
            <a:pPr>
              <a:buNone/>
            </a:pP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กำหนดเอฟเฟกต์ให้กับงานนำเสนอ (ต่อ)</a:t>
            </a:r>
            <a:endParaRPr lang="th-T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00306"/>
            <a:ext cx="848225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ให้ไปที่เมนู </a:t>
            </a:r>
            <a:r>
              <a:rPr lang="en-US" dirty="0" smtClean="0"/>
              <a:t>View </a:t>
            </a:r>
            <a:r>
              <a:rPr lang="th-TH" dirty="0" smtClean="0"/>
              <a:t>และเลือกปุ่ม </a:t>
            </a:r>
            <a:r>
              <a:rPr lang="en-US" dirty="0" smtClean="0"/>
              <a:t>Slide Sorter </a:t>
            </a:r>
            <a:r>
              <a:rPr lang="th-TH" dirty="0" smtClean="0"/>
              <a:t>เพื่อจะไปทำงานในมุมมองตัวเรียงลำดับภาพนิ่ง</a:t>
            </a:r>
            <a:endParaRPr lang="en-US" dirty="0" smtClean="0"/>
          </a:p>
          <a:p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</a:t>
            </a:r>
            <a:r>
              <a:rPr lang="en-US" dirty="0" smtClean="0"/>
              <a:t> </a:t>
            </a:r>
            <a:r>
              <a:rPr lang="th-TH" dirty="0" smtClean="0"/>
              <a:t>การ</a:t>
            </a:r>
            <a:r>
              <a:rPr lang="th-TH" dirty="0" smtClean="0"/>
              <a:t>ใส่ลูกเล่นเปลี่ยนแผ่นสไลด์ในมุมมองตัวเรียงลำดับภาพนิ่ง</a:t>
            </a:r>
            <a:endParaRPr lang="th-T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428868"/>
            <a:ext cx="842688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Slide Pane</a:t>
            </a:r>
            <a:r>
              <a:rPr lang="th-TH" dirty="0" smtClean="0"/>
              <a:t> </a:t>
            </a:r>
            <a:br>
              <a:rPr lang="th-TH" dirty="0" smtClean="0"/>
            </a:br>
            <a:r>
              <a:rPr lang="th-TH" dirty="0" smtClean="0"/>
              <a:t>ออกแบบ สร้าง และแก้ไข หัวเรื่อง ข้อความ รูปภาพ เสียง ไฟล์วีดีโอ</a:t>
            </a:r>
            <a:endParaRPr lang="en-US" dirty="0" smtClean="0"/>
          </a:p>
          <a:p>
            <a:r>
              <a:rPr lang="en-US" dirty="0" smtClean="0"/>
              <a:t>Note Pane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บันทึกประเด็นสำคัญ และสามารถสั่งพิมพ์บันทึกย่อเพื่อประกอบเอกสาร</a:t>
            </a:r>
          </a:p>
          <a:p>
            <a:r>
              <a:rPr lang="en-US" dirty="0" smtClean="0"/>
              <a:t>Tab Slide</a:t>
            </a:r>
            <a:br>
              <a:rPr lang="en-US" dirty="0" smtClean="0"/>
            </a:br>
            <a:r>
              <a:rPr lang="th-TH" dirty="0" smtClean="0"/>
              <a:t>แสดงรายการ</a:t>
            </a:r>
            <a:r>
              <a:rPr lang="en-US" dirty="0" smtClean="0"/>
              <a:t> Slide</a:t>
            </a:r>
            <a:r>
              <a:rPr lang="th-TH" dirty="0" smtClean="0"/>
              <a:t> ตามลำดับของงานนำเสนอ สามารถเปลี่ยนลำดับ</a:t>
            </a:r>
            <a:r>
              <a:rPr lang="en-US" dirty="0" smtClean="0"/>
              <a:t> Slide</a:t>
            </a:r>
            <a:r>
              <a:rPr lang="th-TH" dirty="0" smtClean="0"/>
              <a:t> ได้ที่นี่</a:t>
            </a:r>
          </a:p>
          <a:p>
            <a:r>
              <a:rPr lang="en-US" dirty="0" smtClean="0"/>
              <a:t>Tab Outline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แสดงเฉพาะข้อความในแต่ละ</a:t>
            </a:r>
            <a:r>
              <a:rPr lang="en-US" dirty="0" smtClean="0"/>
              <a:t> Slide </a:t>
            </a:r>
            <a:r>
              <a:rPr lang="th-TH" dirty="0" smtClean="0"/>
              <a:t>ทำให้เห็นเนื้อหาภาพรวมได้ชัดเจน สามรถแก้ไขข้อความได้ทันทีใน</a:t>
            </a:r>
            <a:r>
              <a:rPr lang="en-US" dirty="0" smtClean="0"/>
              <a:t> Tab</a:t>
            </a:r>
            <a:r>
              <a:rPr lang="th-TH" dirty="0" smtClean="0"/>
              <a:t> </a:t>
            </a:r>
            <a:r>
              <a:rPr lang="en-US" dirty="0" smtClean="0"/>
              <a:t>Outline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 </a:t>
            </a:r>
            <a:r>
              <a:rPr lang="th-TH" dirty="0" smtClean="0"/>
              <a:t>หน้าตาโปรแกรม</a:t>
            </a:r>
            <a:r>
              <a:rPr lang="en-US" dirty="0" smtClean="0"/>
              <a:t> Power Point : </a:t>
            </a:r>
            <a:r>
              <a:rPr lang="th-TH" dirty="0" smtClean="0"/>
              <a:t>พื้นที่ทำงาน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หลังจากนั้นให้เลือกสไลด์ที่ต้องการใส่ลูกเล่นหรือ</a:t>
            </a:r>
            <a:r>
              <a:rPr lang="th-TH" dirty="0" err="1" smtClean="0"/>
              <a:t>เอฟเฟกต์</a:t>
            </a:r>
            <a:r>
              <a:rPr lang="th-TH" dirty="0" smtClean="0"/>
              <a:t> และเลือกเมนู </a:t>
            </a:r>
            <a:r>
              <a:rPr lang="en-US" dirty="0" smtClean="0"/>
              <a:t>Animations </a:t>
            </a:r>
            <a:r>
              <a:rPr lang="th-TH" dirty="0" smtClean="0"/>
              <a:t>เพื่อกำหนด</a:t>
            </a:r>
            <a:r>
              <a:rPr lang="th-TH" dirty="0" err="1" smtClean="0"/>
              <a:t>เอฟเฟกต์</a:t>
            </a:r>
            <a:r>
              <a:rPr lang="th-TH" dirty="0" smtClean="0"/>
              <a:t>ให้กับสไลด์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ใส่ลูกเล่นเปลี่ยนแผ่นสไลด์ในมุมมองตัวเรียงลำดับภาพนิ่ง (ต่อ)</a:t>
            </a:r>
            <a:endParaRPr lang="th-T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428868"/>
            <a:ext cx="888596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หลักจากนั้นให้มาเลือก</a:t>
            </a:r>
            <a:r>
              <a:rPr lang="th-TH" dirty="0" err="1" smtClean="0"/>
              <a:t>เอฟเฟกต์</a:t>
            </a:r>
            <a:r>
              <a:rPr lang="th-TH" dirty="0" smtClean="0"/>
              <a:t>ให้กับสไลด์ที่เมนู </a:t>
            </a:r>
            <a:r>
              <a:rPr lang="en-US" dirty="0" smtClean="0"/>
              <a:t>Transition to This Slide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ใส่ลูกเล่นเปลี่ยนแผ่นสไลด์ในมุมมองตัวเรียงลำดับภาพนิ่ง (ต่อ)</a:t>
            </a:r>
            <a:endParaRPr lang="th-T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283" y="2500306"/>
            <a:ext cx="885787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ถ้าต้องการได้</a:t>
            </a:r>
            <a:r>
              <a:rPr lang="th-TH" dirty="0" err="1" smtClean="0"/>
              <a:t>เอฟเฟกต์</a:t>
            </a:r>
            <a:r>
              <a:rPr lang="th-TH" dirty="0" smtClean="0"/>
              <a:t>ที่นอกเหนือจากที่แสดงไว้ สามารถกดดู</a:t>
            </a:r>
            <a:r>
              <a:rPr lang="th-TH" dirty="0" err="1" smtClean="0"/>
              <a:t>เอฟเฟกต์</a:t>
            </a:r>
            <a:r>
              <a:rPr lang="th-TH" dirty="0" smtClean="0"/>
              <a:t>ทั้งหมดเพื่อเลือกใช้งานได้ที่ปุ่ม </a:t>
            </a:r>
            <a:r>
              <a:rPr lang="en-US" dirty="0" smtClean="0"/>
              <a:t>More </a:t>
            </a:r>
            <a:r>
              <a:rPr lang="th-TH" dirty="0" smtClean="0"/>
              <a:t>ด้านหลัง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ใส่ลูกเล่นเปลี่ยนแผ่นสไลด์ในมุมมองตัวเรียงลำดับภาพนิ่ง (ต่อ)</a:t>
            </a:r>
            <a:endParaRPr lang="th-TH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928802"/>
            <a:ext cx="23050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9359" y="2928934"/>
            <a:ext cx="7165979" cy="372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เมื่อเลือก</a:t>
            </a:r>
            <a:r>
              <a:rPr lang="th-TH" dirty="0" err="1" smtClean="0"/>
              <a:t>เอฟเฟกต์</a:t>
            </a:r>
            <a:r>
              <a:rPr lang="th-TH" dirty="0" smtClean="0"/>
              <a:t>แล้วเราต้องมาปรับแต่งเรื่องความเร็วในการแสดง</a:t>
            </a:r>
            <a:r>
              <a:rPr lang="th-TH" dirty="0" err="1" smtClean="0"/>
              <a:t>เอฟเฟกต์</a:t>
            </a:r>
            <a:r>
              <a:rPr lang="th-TH" dirty="0" smtClean="0"/>
              <a:t>ที่เลือกมาใช้งาน ทำได้ง่ายๆ โดยไปเลือกที่เมนู </a:t>
            </a:r>
            <a:r>
              <a:rPr lang="en-US" dirty="0" smtClean="0"/>
              <a:t>Transition Speed </a:t>
            </a:r>
            <a:r>
              <a:rPr lang="th-TH" dirty="0" smtClean="0"/>
              <a:t>แล้วเลือกความเร็วตามต้องการ 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</a:t>
            </a:r>
            <a:r>
              <a:rPr lang="en-US" dirty="0" smtClean="0"/>
              <a:t> </a:t>
            </a:r>
            <a:r>
              <a:rPr lang="th-TH" dirty="0" smtClean="0"/>
              <a:t>การ</a:t>
            </a:r>
            <a:r>
              <a:rPr lang="th-TH" dirty="0" smtClean="0"/>
              <a:t>ใส่ลูกเล่นเปลี่ยนแผ่นสไลด์ในมุมมองตัวเรียงลำดับภาพนิ่ง (ต่อ)</a:t>
            </a:r>
            <a:endParaRPr lang="th-TH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857496"/>
            <a:ext cx="3071834" cy="1850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บางครั้งเราต้องการลูกเล่นที่มีเสียงประกอบสามารถทำได้โดยเลือกที่เมนู </a:t>
            </a:r>
            <a:r>
              <a:rPr lang="en-US" dirty="0" smtClean="0"/>
              <a:t>Transition Sound </a:t>
            </a:r>
            <a:r>
              <a:rPr lang="th-TH" dirty="0" smtClean="0"/>
              <a:t>แล้วเลือกเสียงที่ต้องการมาใช้งาน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ใส่ซาวน์ดให้กับสไลด์</a:t>
            </a:r>
            <a:endParaRPr lang="th-TH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428868"/>
            <a:ext cx="40005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h-TH" dirty="0" smtClean="0"/>
              <a:t>ในส่วนของ </a:t>
            </a:r>
            <a:r>
              <a:rPr lang="en-US" dirty="0" smtClean="0"/>
              <a:t>Advance Slide </a:t>
            </a:r>
            <a:r>
              <a:rPr lang="th-TH" dirty="0" smtClean="0"/>
              <a:t>เป็นเมนูช่วยในการจัดการการเลื่อนของสไลด์ที่จะนำเสนอ </a:t>
            </a:r>
            <a:br>
              <a:rPr lang="th-TH" dirty="0" smtClean="0"/>
            </a:b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/>
            </a:r>
            <a:br>
              <a:rPr lang="th-TH" dirty="0" smtClean="0"/>
            </a:br>
            <a:endParaRPr lang="th-TH" dirty="0" smtClean="0"/>
          </a:p>
          <a:p>
            <a:r>
              <a:rPr lang="th-TH" dirty="0" smtClean="0"/>
              <a:t>จะมีให้เลือกสองแบบคือ </a:t>
            </a:r>
            <a:r>
              <a:rPr lang="en-US" dirty="0" smtClean="0"/>
              <a:t>On Mouse Click </a:t>
            </a:r>
            <a:r>
              <a:rPr lang="th-TH" dirty="0" smtClean="0"/>
              <a:t>หมายถึงถ้าเอาเมาส์ไปกดแล้วจะทำการเปลี่ยน</a:t>
            </a:r>
            <a:r>
              <a:rPr lang="th-TH" dirty="0" err="1" smtClean="0"/>
              <a:t>สไลด์อ</a:t>
            </a:r>
            <a:r>
              <a:rPr lang="th-TH" dirty="0" smtClean="0"/>
              <a:t> หรือกำหนดเวลาได้จากตัวเลือก </a:t>
            </a:r>
            <a:r>
              <a:rPr lang="en-US" dirty="0" smtClean="0"/>
              <a:t>Automatically After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กำหนดการเลื่อนของแผ่นสไลด์</a:t>
            </a:r>
            <a:endParaRPr lang="th-TH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285992"/>
            <a:ext cx="3000396" cy="248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เนื่องจากบางครั้งเราปรับแต่ง</a:t>
            </a:r>
            <a:r>
              <a:rPr lang="th-TH" dirty="0" err="1" smtClean="0"/>
              <a:t>เอฟเฟกต์</a:t>
            </a:r>
            <a:r>
              <a:rPr lang="th-TH" dirty="0" smtClean="0"/>
              <a:t>ในสไลด์แรกเสร็จแล้วและต้องการให้</a:t>
            </a:r>
            <a:r>
              <a:rPr lang="th-TH" dirty="0" err="1" smtClean="0"/>
              <a:t>เอฟเฟกต์</a:t>
            </a:r>
            <a:r>
              <a:rPr lang="th-TH" dirty="0" smtClean="0"/>
              <a:t>ที่ได้แสดงทุกสไลด์โดยที่ ทุกสไลด์ไม่จำเป็นต้องมาปรับแต่งใหม่ก็ให้เลือกที่เมนู </a:t>
            </a:r>
            <a:r>
              <a:rPr lang="en-US" dirty="0" smtClean="0"/>
              <a:t>Apply To All </a:t>
            </a:r>
            <a:r>
              <a:rPr lang="th-TH" dirty="0" smtClean="0"/>
              <a:t>จะเป็นการนำ</a:t>
            </a:r>
            <a:r>
              <a:rPr lang="th-TH" dirty="0" err="1" smtClean="0"/>
              <a:t>เอฟเฟกต์</a:t>
            </a:r>
            <a:r>
              <a:rPr lang="th-TH" dirty="0" smtClean="0"/>
              <a:t>ไปใช้กับทุกสไลด์ที่เราสร้างไว้ในงานนำเสนอชิ้นนี้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นำ</a:t>
            </a:r>
            <a:r>
              <a:rPr lang="th-TH" dirty="0" smtClean="0"/>
              <a:t>เอฟเฟกต์ที่ปรับแต่งไปใช้กับทุกสไลด์</a:t>
            </a:r>
            <a:endParaRPr lang="th-TH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143248"/>
            <a:ext cx="4598009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/>
          <a:lstStyle/>
          <a:p>
            <a:r>
              <a:rPr lang="th-TH" dirty="0" smtClean="0"/>
              <a:t>เมื่อกด</a:t>
            </a:r>
            <a:r>
              <a:rPr lang="th-TH" dirty="0" err="1" smtClean="0"/>
              <a:t>หนด</a:t>
            </a:r>
            <a:r>
              <a:rPr lang="th-TH" dirty="0" smtClean="0"/>
              <a:t>รูปแบบสไลด์เสร็จแล้วถ้าเราย้อนกลับไปดูที่เมนู </a:t>
            </a:r>
            <a:r>
              <a:rPr lang="en-US" dirty="0" smtClean="0"/>
              <a:t>View </a:t>
            </a:r>
            <a:r>
              <a:rPr lang="th-TH" dirty="0" smtClean="0"/>
              <a:t>แล้วเลือก </a:t>
            </a:r>
            <a:r>
              <a:rPr lang="en-US" dirty="0" smtClean="0"/>
              <a:t>Slide Sorter </a:t>
            </a:r>
            <a:r>
              <a:rPr lang="th-TH" dirty="0" smtClean="0"/>
              <a:t>จะเห็นว่ามีรูปดาวอยู่ในแต่ละสไลด์บ่งบอกว่าได้มีการใช้งาน</a:t>
            </a:r>
            <a:r>
              <a:rPr lang="th-TH" dirty="0" err="1" smtClean="0"/>
              <a:t>เอฟเฟกต์</a:t>
            </a:r>
            <a:r>
              <a:rPr lang="th-TH" dirty="0" smtClean="0"/>
              <a:t>แล้ว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</a:t>
            </a:r>
            <a:r>
              <a:rPr lang="th-TH" dirty="0" smtClean="0"/>
              <a:t>นำ</a:t>
            </a:r>
            <a:r>
              <a:rPr lang="th-TH" dirty="0" smtClean="0"/>
              <a:t>เอฟเฟกต์ที่ปรับแต่งไปใช้กับทุกสไลด์ (ต่อ)</a:t>
            </a:r>
            <a:endParaRPr lang="th-TH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428868"/>
            <a:ext cx="5857916" cy="425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นอกเหนือจากการกำหนด</a:t>
            </a:r>
            <a:r>
              <a:rPr lang="th-TH" dirty="0" err="1" smtClean="0"/>
              <a:t>เอฟเฟกต์</a:t>
            </a:r>
            <a:r>
              <a:rPr lang="th-TH" dirty="0" smtClean="0"/>
              <a:t>การเปลี่ยนแผ่นสไลด์แล้วเรายังสามารถกำหนด</a:t>
            </a:r>
            <a:r>
              <a:rPr lang="th-TH" dirty="0" err="1" smtClean="0"/>
              <a:t>เอฟเฟกต์</a:t>
            </a:r>
            <a:r>
              <a:rPr lang="th-TH" dirty="0" smtClean="0"/>
              <a:t>ให้กับวัตถุต่างๆบนสไลด์ ไม่ว่าจะเป็นข้อความ รูปภาพ กราฟ ตาราง  หรือว่า </a:t>
            </a:r>
            <a:r>
              <a:rPr lang="en-US" dirty="0" smtClean="0"/>
              <a:t>Object </a:t>
            </a:r>
            <a:r>
              <a:rPr lang="th-TH" dirty="0" smtClean="0"/>
              <a:t>อื่นๆ ก็ตาม</a:t>
            </a:r>
          </a:p>
          <a:p>
            <a:r>
              <a:rPr lang="th-TH" dirty="0" smtClean="0"/>
              <a:t>วิธีการเลือก</a:t>
            </a:r>
            <a:r>
              <a:rPr lang="th-TH" dirty="0" err="1" smtClean="0"/>
              <a:t>เอฟเฟกต์</a:t>
            </a:r>
            <a:r>
              <a:rPr lang="th-TH" dirty="0" smtClean="0"/>
              <a:t>เคลื่อนไหวกับวัตถุ ต้องเลือกสไลด์ที่ต้องการจัดแต่ง</a:t>
            </a:r>
            <a:r>
              <a:rPr lang="th-TH" dirty="0" err="1" smtClean="0"/>
              <a:t>เอฟเฟกต์</a:t>
            </a:r>
            <a:r>
              <a:rPr lang="th-TH" dirty="0" smtClean="0"/>
              <a:t>ก่อน หลังจากนั้นเลือก วัตถุหรือ </a:t>
            </a:r>
            <a:r>
              <a:rPr lang="en-US" dirty="0" smtClean="0"/>
              <a:t>Object </a:t>
            </a:r>
            <a:r>
              <a:rPr lang="th-TH" dirty="0" smtClean="0"/>
              <a:t>ที่ต้องการ เช่นเลือกข้อความ หรือรูปภาพที่ต้องการ</a:t>
            </a:r>
          </a:p>
          <a:p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</a:t>
            </a:r>
            <a:endParaRPr lang="th-TH" dirty="0"/>
          </a:p>
        </p:txBody>
      </p:sp>
    </p:spTree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ในตัวอย่างจะเลือกข้อความเพื่อใส่</a:t>
            </a:r>
            <a:r>
              <a:rPr lang="th-TH" dirty="0" err="1" smtClean="0"/>
              <a:t>เอฟเฟกต์</a:t>
            </a:r>
            <a:r>
              <a:rPr lang="th-TH" dirty="0" smtClean="0"/>
              <a:t>ลงไป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970665"/>
            <a:ext cx="6929486" cy="4744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Status Bar</a:t>
            </a:r>
            <a:br>
              <a:rPr lang="en-US" dirty="0" smtClean="0"/>
            </a:br>
            <a:r>
              <a:rPr lang="th-TH" dirty="0" smtClean="0"/>
              <a:t>แสดงสถานะของงานสำเสนอ เช่น ขณะนี้อยู่ใน</a:t>
            </a:r>
            <a:r>
              <a:rPr lang="en-US" dirty="0" smtClean="0"/>
              <a:t> Slide</a:t>
            </a:r>
            <a:r>
              <a:rPr lang="th-TH" dirty="0" smtClean="0"/>
              <a:t> ใด</a:t>
            </a:r>
            <a:r>
              <a:rPr lang="en-US" dirty="0" smtClean="0"/>
              <a:t>,</a:t>
            </a:r>
            <a:r>
              <a:rPr lang="th-TH" dirty="0" smtClean="0"/>
              <a:t> จำนวน</a:t>
            </a:r>
            <a:r>
              <a:rPr lang="en-US" dirty="0" smtClean="0"/>
              <a:t> Slide </a:t>
            </a:r>
            <a:r>
              <a:rPr lang="th-TH" dirty="0" smtClean="0"/>
              <a:t>ทั้งหมด</a:t>
            </a:r>
            <a:r>
              <a:rPr lang="en-US" dirty="0" smtClean="0"/>
              <a:t>, Theme</a:t>
            </a:r>
            <a:r>
              <a:rPr lang="th-TH" dirty="0" smtClean="0"/>
              <a:t> ที่ใช้</a:t>
            </a:r>
            <a:r>
              <a:rPr lang="en-US" dirty="0" smtClean="0"/>
              <a:t>, </a:t>
            </a:r>
            <a:r>
              <a:rPr lang="th-TH" dirty="0" smtClean="0"/>
              <a:t>เมนูปรับเปลี่ยนมุมมอง และเมนูย่อ/ขยาย</a:t>
            </a:r>
            <a:br>
              <a:rPr lang="th-TH" dirty="0" smtClean="0"/>
            </a:br>
            <a:r>
              <a:rPr lang="th-TH" dirty="0" smtClean="0"/>
              <a:t>มุมมองทั้ง</a:t>
            </a:r>
            <a:r>
              <a:rPr lang="en-US" dirty="0" smtClean="0"/>
              <a:t> 3</a:t>
            </a:r>
            <a:r>
              <a:rPr lang="th-TH" dirty="0" smtClean="0"/>
              <a:t> แบบ</a:t>
            </a:r>
          </a:p>
          <a:p>
            <a:pPr lvl="1"/>
            <a:r>
              <a:rPr lang="en-US" dirty="0" smtClean="0"/>
              <a:t>Normal</a:t>
            </a:r>
            <a:br>
              <a:rPr lang="en-US" dirty="0" smtClean="0"/>
            </a:br>
            <a:r>
              <a:rPr lang="th-TH" dirty="0" smtClean="0"/>
              <a:t>มุมมองปกติที่ใช้ในการออกแบบ สร้างและแก้ไข</a:t>
            </a:r>
            <a:endParaRPr lang="en-US" dirty="0" smtClean="0"/>
          </a:p>
          <a:p>
            <a:pPr lvl="1"/>
            <a:r>
              <a:rPr lang="en-US" dirty="0" smtClean="0"/>
              <a:t>Slide Sorter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มุมมองที่จะแสดงภาพรวม เรียงลำดับตาม</a:t>
            </a:r>
            <a:r>
              <a:rPr lang="en-US" dirty="0" smtClean="0"/>
              <a:t> Slide</a:t>
            </a:r>
          </a:p>
          <a:p>
            <a:pPr lvl="1"/>
            <a:r>
              <a:rPr lang="en-US" dirty="0" smtClean="0"/>
              <a:t>Slide Show</a:t>
            </a:r>
            <a:r>
              <a:rPr lang="th-TH" dirty="0" smtClean="0"/>
              <a:t/>
            </a:r>
            <a:br>
              <a:rPr lang="th-TH" dirty="0" smtClean="0"/>
            </a:br>
            <a:r>
              <a:rPr lang="th-TH" dirty="0" smtClean="0"/>
              <a:t>มุมมองที่ใช้นำเสนอ </a:t>
            </a:r>
            <a:r>
              <a:rPr lang="en-US" dirty="0" smtClean="0"/>
              <a:t>Presentation </a:t>
            </a:r>
            <a:r>
              <a:rPr lang="th-TH" dirty="0" smtClean="0"/>
              <a:t>จริง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 </a:t>
            </a:r>
            <a:r>
              <a:rPr lang="th-TH" dirty="0" smtClean="0"/>
              <a:t>หน้าตาโปรแกรม</a:t>
            </a:r>
            <a:r>
              <a:rPr lang="en-US" dirty="0" smtClean="0"/>
              <a:t> Power Point : </a:t>
            </a:r>
            <a:r>
              <a:rPr lang="th-TH" dirty="0" smtClean="0"/>
              <a:t>พื้นที่ทำงาน </a:t>
            </a:r>
            <a:r>
              <a:rPr lang="en-US" dirty="0" smtClean="0"/>
              <a:t>(</a:t>
            </a:r>
            <a:r>
              <a:rPr lang="th-TH" dirty="0" smtClean="0"/>
              <a:t>ต่อ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หลังจากนั้นให้ไปกดที่ปุ่ม </a:t>
            </a:r>
            <a:r>
              <a:rPr lang="en-US" dirty="0" smtClean="0"/>
              <a:t>Animations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4929198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เมื่อเราเลือก </a:t>
            </a:r>
            <a:r>
              <a:rPr lang="th-TH" dirty="0" err="1" smtClean="0"/>
              <a:t>เอฟเฟกต์</a:t>
            </a:r>
            <a:r>
              <a:rPr lang="th-TH" dirty="0" smtClean="0"/>
              <a:t>ไหนในช่อง </a:t>
            </a:r>
            <a:r>
              <a:rPr lang="en-US" dirty="0" smtClean="0"/>
              <a:t>Animate</a:t>
            </a:r>
            <a:r>
              <a:rPr lang="th-TH" dirty="0" smtClean="0"/>
              <a:t> จะมีรูปแบบ</a:t>
            </a:r>
            <a:r>
              <a:rPr lang="th-TH" dirty="0" err="1" smtClean="0"/>
              <a:t>เอฟเฟกต์</a:t>
            </a:r>
            <a:r>
              <a:rPr lang="th-TH" dirty="0" smtClean="0"/>
              <a:t> </a:t>
            </a:r>
            <a:r>
              <a:rPr lang="th-TH" dirty="0" err="1" smtClean="0"/>
              <a:t>พรีวิว</a:t>
            </a:r>
            <a:r>
              <a:rPr lang="th-TH" dirty="0" smtClean="0"/>
              <a:t> ให้เราดูก่อนเสมอเพื่อช่วยในการตัดสินใจเลือก </a:t>
            </a:r>
            <a:r>
              <a:rPr lang="th-TH" dirty="0" err="1" smtClean="0"/>
              <a:t>เอฟเฟกต์</a:t>
            </a:r>
            <a:r>
              <a:rPr lang="th-TH" dirty="0" smtClean="0"/>
              <a:t>ที่ต้องการ</a:t>
            </a:r>
            <a:endParaRPr lang="th-TH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71678"/>
            <a:ext cx="620918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หลังจากนั้นให้เราเลือกใส่</a:t>
            </a:r>
            <a:r>
              <a:rPr lang="th-TH" dirty="0" err="1" smtClean="0"/>
              <a:t>เอฟเฟกต์</a:t>
            </a:r>
            <a:r>
              <a:rPr lang="th-TH" dirty="0" smtClean="0"/>
              <a:t>ให้กับวัตถุต่างๆบนสไลด์ตามที่ต้องการ หลังจากนั้นเราไปทดสอบการแสดงผลของ</a:t>
            </a:r>
            <a:r>
              <a:rPr lang="th-TH" dirty="0" err="1" smtClean="0"/>
              <a:t>เอฟเฟกต์</a:t>
            </a:r>
            <a:r>
              <a:rPr lang="th-TH" dirty="0" smtClean="0"/>
              <a:t>ต่างๆ ที่</a:t>
            </a:r>
            <a:r>
              <a:rPr lang="th-TH" dirty="0" err="1" smtClean="0"/>
              <a:t>ใส้</a:t>
            </a:r>
            <a:r>
              <a:rPr lang="th-TH" dirty="0" smtClean="0"/>
              <a:t>ไว้ให้ไปที่เมนูด้านขวาล่าง </a:t>
            </a:r>
          </a:p>
          <a:p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299651"/>
            <a:ext cx="6429420" cy="451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นอกเหนือจากการกำหนด</a:t>
            </a:r>
            <a:r>
              <a:rPr lang="th-TH" dirty="0" err="1" smtClean="0"/>
              <a:t>เอฟเฟกต์</a:t>
            </a:r>
            <a:r>
              <a:rPr lang="th-TH" dirty="0" smtClean="0"/>
              <a:t>ที่มีรูปแบบมาให้แล้วเรายังสามารถที่จะปรับแต่ง</a:t>
            </a:r>
            <a:r>
              <a:rPr lang="th-TH" dirty="0" err="1" smtClean="0"/>
              <a:t>เอฟเฟกต์</a:t>
            </a:r>
            <a:r>
              <a:rPr lang="th-TH" dirty="0" smtClean="0"/>
              <a:t>เองได้ตามต้องการโดยไปเลือกที่เมนู  </a:t>
            </a:r>
            <a:r>
              <a:rPr lang="en-US" dirty="0" smtClean="0"/>
              <a:t>Custom Animation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428868"/>
            <a:ext cx="5942927" cy="290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เมือเลือกปรับแต่ง</a:t>
            </a:r>
            <a:r>
              <a:rPr lang="th-TH" dirty="0" err="1" smtClean="0"/>
              <a:t>เอฟเฟกต์</a:t>
            </a:r>
            <a:r>
              <a:rPr lang="th-TH" dirty="0" smtClean="0"/>
              <a:t>แบบ </a:t>
            </a:r>
            <a:r>
              <a:rPr lang="en-US" dirty="0" smtClean="0"/>
              <a:t>Custom </a:t>
            </a:r>
            <a:r>
              <a:rPr lang="th-TH" dirty="0" smtClean="0"/>
              <a:t>ก็จะปรากฏหน้าต่างงานหรือว่า </a:t>
            </a:r>
            <a:r>
              <a:rPr lang="en-US" dirty="0" smtClean="0"/>
              <a:t>Task play Custom Animation </a:t>
            </a:r>
            <a:r>
              <a:rPr lang="th-TH" dirty="0" smtClean="0"/>
              <a:t>มาด้านขวา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428868"/>
            <a:ext cx="3071834" cy="380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th-TH" dirty="0" smtClean="0"/>
              <a:t>ก่อนที่จะใส่แบบ </a:t>
            </a:r>
            <a:r>
              <a:rPr lang="en-US" dirty="0" smtClean="0"/>
              <a:t>Custom </a:t>
            </a:r>
            <a:r>
              <a:rPr lang="th-TH" dirty="0" smtClean="0"/>
              <a:t>ควรจะเอา</a:t>
            </a:r>
            <a:r>
              <a:rPr lang="th-TH" dirty="0" err="1" smtClean="0"/>
              <a:t>เอฟเฟกต์</a:t>
            </a:r>
            <a:r>
              <a:rPr lang="th-TH" dirty="0" smtClean="0"/>
              <a:t>ที่ใส่ไว้ก่อนหน้านี้ออกก่อนสามารถเอา</a:t>
            </a:r>
            <a:r>
              <a:rPr lang="th-TH" dirty="0" err="1" smtClean="0"/>
              <a:t>เอฟเฟกต์</a:t>
            </a:r>
            <a:r>
              <a:rPr lang="th-TH" dirty="0" smtClean="0"/>
              <a:t>ต่างๆ ออกได้ให้เลือกที่วัตถุที่ต้องการเอาออกและไปเลือกที่เมนู </a:t>
            </a:r>
            <a:r>
              <a:rPr lang="en-US" dirty="0" smtClean="0"/>
              <a:t>Animate </a:t>
            </a:r>
            <a:r>
              <a:rPr lang="th-TH" dirty="0" smtClean="0"/>
              <a:t>แล้วเลือก </a:t>
            </a:r>
            <a:r>
              <a:rPr lang="en-US" dirty="0" smtClean="0"/>
              <a:t>No Animation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714620"/>
            <a:ext cx="5857916" cy="2752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14414" y="5500702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/>
              <a:t>อาจจะกด </a:t>
            </a:r>
            <a:r>
              <a:rPr lang="en-US" dirty="0" smtClean="0"/>
              <a:t>Remove </a:t>
            </a:r>
            <a:r>
              <a:rPr lang="th-TH" dirty="0" smtClean="0"/>
              <a:t>ในส่วนของ หน้าต่างงานหรือว่า </a:t>
            </a:r>
            <a:r>
              <a:rPr lang="en-US" dirty="0" smtClean="0"/>
              <a:t>Task play Custom Animation </a:t>
            </a:r>
            <a:r>
              <a:rPr lang="th-TH" dirty="0" smtClean="0"/>
              <a:t>ด้านขวา ก็ได้</a:t>
            </a:r>
            <a:endParaRPr lang="th-T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มาเริ่มต้นหลังจากลบ</a:t>
            </a:r>
            <a:r>
              <a:rPr lang="th-TH" dirty="0" err="1" smtClean="0"/>
              <a:t>เอฟเฟกต์</a:t>
            </a:r>
            <a:r>
              <a:rPr lang="th-TH" dirty="0" smtClean="0"/>
              <a:t>เดิมออกไปแล้ว ให้เลือก </a:t>
            </a:r>
            <a:r>
              <a:rPr lang="en-US" dirty="0" smtClean="0"/>
              <a:t>Object </a:t>
            </a:r>
            <a:r>
              <a:rPr lang="th-TH" dirty="0" smtClean="0"/>
              <a:t>หรือ วัตถุที่ต้องการให้แสดง</a:t>
            </a:r>
            <a:r>
              <a:rPr lang="th-TH" dirty="0" err="1" smtClean="0"/>
              <a:t>เอฟเฟกต์</a:t>
            </a:r>
            <a:r>
              <a:rPr lang="th-TH" dirty="0" smtClean="0"/>
              <a:t>ก่อน ตัวอย่างจะลองเลือกรูปภาพและใส่</a:t>
            </a:r>
            <a:r>
              <a:rPr lang="th-TH" dirty="0" err="1" smtClean="0"/>
              <a:t>เอฟเฟกต์</a:t>
            </a:r>
            <a:r>
              <a:rPr lang="th-TH" dirty="0" smtClean="0"/>
              <a:t>ลงไป</a:t>
            </a:r>
          </a:p>
          <a:p>
            <a:endParaRPr lang="th-TH" dirty="0" smtClean="0"/>
          </a:p>
          <a:p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500306"/>
            <a:ext cx="755159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</a:t>
            </a:r>
            <a:r>
              <a:rPr lang="th-TH" dirty="0" err="1" smtClean="0"/>
              <a:t>เลือกง</a:t>
            </a:r>
            <a:r>
              <a:rPr lang="th-TH" dirty="0" smtClean="0"/>
              <a:t>วัตถุที่จะใส่</a:t>
            </a:r>
            <a:r>
              <a:rPr lang="th-TH" dirty="0" err="1" smtClean="0"/>
              <a:t>เอฟเฟกต์</a:t>
            </a:r>
            <a:r>
              <a:rPr lang="th-TH" dirty="0" smtClean="0"/>
              <a:t>แล้วให้ไปที่เมนูด้านขวา </a:t>
            </a:r>
            <a:r>
              <a:rPr lang="en-US" dirty="0" smtClean="0"/>
              <a:t>Custom Animation </a:t>
            </a:r>
            <a:r>
              <a:rPr lang="th-TH" dirty="0" smtClean="0"/>
              <a:t>แล้วเลือก </a:t>
            </a:r>
            <a:r>
              <a:rPr lang="en-US" dirty="0" smtClean="0"/>
              <a:t>Add Effect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357430"/>
            <a:ext cx="3286148" cy="432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เมื่อเลือก </a:t>
            </a:r>
            <a:r>
              <a:rPr lang="en-US" dirty="0" smtClean="0"/>
              <a:t>Add Effect </a:t>
            </a:r>
            <a:r>
              <a:rPr lang="th-TH" dirty="0" smtClean="0"/>
              <a:t>จะสังเกตเห็นว่ามันมี </a:t>
            </a:r>
            <a:r>
              <a:rPr lang="en-US" dirty="0" smtClean="0"/>
              <a:t>4</a:t>
            </a:r>
            <a:r>
              <a:rPr lang="th-TH" dirty="0" smtClean="0"/>
              <a:t> รูปแบบให้เลือกซึ่งก็คือ</a:t>
            </a:r>
          </a:p>
          <a:p>
            <a:endParaRPr lang="th-TH" dirty="0" smtClean="0"/>
          </a:p>
          <a:p>
            <a:r>
              <a:rPr lang="en-US" dirty="0" smtClean="0"/>
              <a:t>1. Entrance </a:t>
            </a:r>
            <a:r>
              <a:rPr lang="th-TH" dirty="0" smtClean="0"/>
              <a:t>จะเป็นลูกเล่นหรือ </a:t>
            </a:r>
            <a:r>
              <a:rPr lang="th-TH" dirty="0" err="1" smtClean="0"/>
              <a:t>เอฟเฟกต์</a:t>
            </a:r>
            <a:r>
              <a:rPr lang="th-TH" dirty="0" smtClean="0"/>
              <a:t>แบบทางเข้า ก็คือจะให้แสดงเริ่มลูกเล่นแบบไหนอย่างไรในขณะที่ </a:t>
            </a:r>
            <a:r>
              <a:rPr lang="en-US" dirty="0" smtClean="0"/>
              <a:t>Object </a:t>
            </a:r>
            <a:r>
              <a:rPr lang="th-TH" dirty="0" smtClean="0"/>
              <a:t>หรือวัตถุนั้นกำลังเข้ามาในสไลด์ ก็สามารถเลือกรูปแบบและ</a:t>
            </a:r>
            <a:r>
              <a:rPr lang="th-TH" dirty="0" err="1" smtClean="0"/>
              <a:t>เอฟเฟกต์</a:t>
            </a:r>
            <a:r>
              <a:rPr lang="th-TH" dirty="0" smtClean="0"/>
              <a:t>ได้ตามต้องการ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786190"/>
            <a:ext cx="4857784" cy="266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th-TH" dirty="0" smtClean="0"/>
              <a:t> </a:t>
            </a:r>
            <a:r>
              <a:rPr lang="en-US" dirty="0" smtClean="0"/>
              <a:t>Emphasis </a:t>
            </a:r>
            <a:r>
              <a:rPr lang="th-TH" dirty="0" smtClean="0"/>
              <a:t>จะเป็นลูกเล่น เน้น</a:t>
            </a:r>
            <a:r>
              <a:rPr lang="en-US" dirty="0" smtClean="0"/>
              <a:t> Object </a:t>
            </a:r>
            <a:r>
              <a:rPr lang="th-TH" dirty="0" smtClean="0"/>
              <a:t>หรือวัตถุ</a:t>
            </a:r>
            <a:r>
              <a:rPr lang="en-US" dirty="0" smtClean="0"/>
              <a:t> </a:t>
            </a:r>
            <a:r>
              <a:rPr lang="th-TH" dirty="0" smtClean="0"/>
              <a:t>ในขณะแสดงอยู่ในสไลด์ 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571744"/>
            <a:ext cx="501996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th-TH" dirty="0" smtClean="0"/>
              <a:t> </a:t>
            </a:r>
            <a:r>
              <a:rPr lang="en-US" dirty="0" smtClean="0"/>
              <a:t>Exit </a:t>
            </a:r>
            <a:r>
              <a:rPr lang="th-TH" dirty="0" smtClean="0"/>
              <a:t>เป็นลูกเล่นแบบทางออกเมื่อต้องการให้จบการแสดงหรือสิ้นสุดการแสดง</a:t>
            </a:r>
          </a:p>
          <a:p>
            <a:pPr>
              <a:buNone/>
            </a:pPr>
            <a:r>
              <a:rPr lang="th-TH" dirty="0" smtClean="0"/>
              <a:t>ของ </a:t>
            </a:r>
            <a:r>
              <a:rPr lang="en-US" dirty="0" smtClean="0"/>
              <a:t>Object </a:t>
            </a:r>
            <a:r>
              <a:rPr lang="th-TH" dirty="0" smtClean="0"/>
              <a:t>หรือวัตถุนั้น ๆ </a:t>
            </a:r>
            <a:endParaRPr lang="th-T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</a:t>
            </a:r>
            <a:r>
              <a:rPr lang="th-TH" dirty="0" smtClean="0"/>
              <a:t>การ</a:t>
            </a:r>
            <a:r>
              <a:rPr lang="th-TH" dirty="0" smtClean="0"/>
              <a:t>กำหนดเอฟเฟกต์ </a:t>
            </a:r>
            <a:r>
              <a:rPr lang="en-US" dirty="0" smtClean="0"/>
              <a:t>Animations </a:t>
            </a:r>
            <a:r>
              <a:rPr lang="th-TH" dirty="0" smtClean="0"/>
              <a:t>ให้กับวัตถุ(ต่อ)</a:t>
            </a:r>
            <a:endParaRPr lang="th-TH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786058"/>
            <a:ext cx="441668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1100</TotalTime>
  <Words>5097</Words>
  <Application>Microsoft Office PowerPoint</Application>
  <PresentationFormat>On-screen Show (4:3)</PresentationFormat>
  <Paragraphs>463</Paragraphs>
  <Slides>132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132</vt:i4>
      </vt:variant>
    </vt:vector>
  </HeadingPairs>
  <TitlesOfParts>
    <vt:vector size="133" baseType="lpstr">
      <vt:lpstr>Concourse</vt:lpstr>
      <vt:lpstr>อบรมการใช้โปรแกรม  Microsoft PowerPoint</vt:lpstr>
      <vt:lpstr>ความสามารถของ Power Point</vt:lpstr>
      <vt:lpstr>1 หน้าตาโปรแกรม Power Point</vt:lpstr>
      <vt:lpstr>1 หน้าตาโปรแกรม Power Point : ส่วนบน</vt:lpstr>
      <vt:lpstr>1 หน้าตาโปรแกรม Power Point : ส่วนบน (ต่อ)</vt:lpstr>
      <vt:lpstr>1 หน้าตาโปรแกรม Power Point : ส่วนบน (ต่อ)</vt:lpstr>
      <vt:lpstr>1 หน้าตาโปรแกรม Power Point : พื้นที่ทำงาน</vt:lpstr>
      <vt:lpstr>1 หน้าตาโปรแกรม Power Point : พื้นที่ทำงาน (ต่อ)</vt:lpstr>
      <vt:lpstr>1 หน้าตาโปรแกรม Power Point : พื้นที่ทำงาน (ต่อ)</vt:lpstr>
      <vt:lpstr>2 การสร้างไฟล์งานนำเสนอ</vt:lpstr>
      <vt:lpstr>2 การสร้างไฟล์งานนำเสนอ (ต่อ)</vt:lpstr>
      <vt:lpstr>2 การสร้างไฟล์งานนำเสนอ (ต่อ)</vt:lpstr>
      <vt:lpstr>2 การสร้างไฟล์งานนำเสนอ (ต่อ)</vt:lpstr>
      <vt:lpstr>2 การสร้างไฟล์งานนำเสนอ (ต่อ)</vt:lpstr>
      <vt:lpstr>2 การสร้างไฟล์งานนำเสนอ (ต่อ): สร้างจาก Theme</vt:lpstr>
      <vt:lpstr>2 การสร้างไฟล์งานนำเสนอ (ต่อ): สร้างจาก Theme</vt:lpstr>
      <vt:lpstr>2 การสร้างไฟล์งานนำเสนอ (ต่อ): สร้างจาก Theme</vt:lpstr>
      <vt:lpstr>2 การสร้างไฟล์งานนำเสนอ (ต่อ) : สร้างจากแม่แบบหรือ Templates ที่มีอยู่ในเครื่อง</vt:lpstr>
      <vt:lpstr>2 การสร้างไฟล์งานนำเสนอ (ต่อ): สร้างจากแม่แบบหรือ Templates ที่มีอยู่ในเครื่อง</vt:lpstr>
      <vt:lpstr>2 การสร้างไฟล์งานนำเสนอ (ต่อ): สร้างจากแม่แบบหรือ Templates ที่มีอยู่ในเครื่อง</vt:lpstr>
      <vt:lpstr>2 การสร้างไฟล์งานนำเสนอ (ต่อ): สร้างจากแม่แบบหรือ Templates ที่มีอยู่ในเครื่อง</vt:lpstr>
      <vt:lpstr>2 การสร้างไฟล์งานนำเสนอ (ต่อ): Templates Online</vt:lpstr>
      <vt:lpstr>2 การสร้างไฟล์งานนำเสนอ (ต่อ): Templates Online</vt:lpstr>
      <vt:lpstr>2 การสร้างไฟล์งานนำเสนอ (ต่อ): การบันทึกงานนำเสนอ</vt:lpstr>
      <vt:lpstr>2 การสร้างไฟล์งานนำเสนอ (ต่อ): การบันทึกงานแบบ Save As</vt:lpstr>
      <vt:lpstr>2 การสร้างไฟล์งานนำเสนอ (ต่อ): การบันทึกงานแบบ Save As</vt:lpstr>
      <vt:lpstr>3 การจัดการ Slide</vt:lpstr>
      <vt:lpstr>3 การจัดการ Slide (ต่อ)</vt:lpstr>
      <vt:lpstr>3 การจัดการ Slide (ต่อ)</vt:lpstr>
      <vt:lpstr>3 การจัดการ Slide (ต่อ)</vt:lpstr>
      <vt:lpstr>3 การจัดการ Slide (ต่อ)</vt:lpstr>
      <vt:lpstr>3 การจัดการ Slide (ต่อ)</vt:lpstr>
      <vt:lpstr>3 การจัดการ Slide (ต่อ)</vt:lpstr>
      <vt:lpstr>3 การจัดการ Slide (ต่อ)</vt:lpstr>
      <vt:lpstr>4 Layout</vt:lpstr>
      <vt:lpstr>4 Layout (ต่อ)</vt:lpstr>
      <vt:lpstr>4 Layout (ต่อ)</vt:lpstr>
      <vt:lpstr>4 Layout (ต่อ)</vt:lpstr>
      <vt:lpstr>4 Layout (ต่อ)</vt:lpstr>
      <vt:lpstr>4 Layout (ต่อ)</vt:lpstr>
      <vt:lpstr>4 Layout (ต่อ)</vt:lpstr>
      <vt:lpstr>4 Layout (ต่อ)</vt:lpstr>
      <vt:lpstr>5 Object</vt:lpstr>
      <vt:lpstr>5.1 Object ประเภทข้อความ</vt:lpstr>
      <vt:lpstr>5.1 Object ประเภทข้อความ (ต่อ)</vt:lpstr>
      <vt:lpstr>5.1 Object ประเภทข้อความ (ต่อ)</vt:lpstr>
      <vt:lpstr>5.1 Object ประเภทข้อความ (ต่อ)</vt:lpstr>
      <vt:lpstr>5.1 Object ประเภทข้อความ (ต่อ)</vt:lpstr>
      <vt:lpstr>5.1 Object ประเภทข้อความ (ต่อ)</vt:lpstr>
      <vt:lpstr>5.1 Object ประเภทข้อความ (ต่อ)</vt:lpstr>
      <vt:lpstr>5.1 Object ประเภทข้อความ (ต่อ)</vt:lpstr>
      <vt:lpstr>5.1 Object ประเภทข้อความ (ต่อ)</vt:lpstr>
      <vt:lpstr>5.1 Object ประเภทข้อความ (ต่อ)</vt:lpstr>
      <vt:lpstr>5.1 Object ประเภทข้อความ (ต่อ)</vt:lpstr>
      <vt:lpstr>5.1 Object ประเภทข้อความ (ต่อ)</vt:lpstr>
      <vt:lpstr>5.1 Object ประเภทข้อความ (ต่อ)</vt:lpstr>
      <vt:lpstr>5.1 Object ประเภทข้อความ (ต่อ)</vt:lpstr>
      <vt:lpstr>5.2 Object ประเภทอื่นๆ</vt:lpstr>
      <vt:lpstr>5.2 Object ประเภทอื่นๆ (ต่อ)</vt:lpstr>
      <vt:lpstr>5.2 Object ประเภทอื่นๆ (ต่อ)</vt:lpstr>
      <vt:lpstr>5.2 Object ประเภทอื่นๆ (ต่อ)</vt:lpstr>
      <vt:lpstr>5.2 Object ประเภทอื่นๆ (ต่อ)</vt:lpstr>
      <vt:lpstr>6 Design &amp; Theme</vt:lpstr>
      <vt:lpstr>6 Design &amp; Theme (ต่อ)</vt:lpstr>
      <vt:lpstr>6 Design &amp; Theme (ต่อ)</vt:lpstr>
      <vt:lpstr>6 Design &amp; Theme (ต่อ)</vt:lpstr>
      <vt:lpstr>6 Design &amp; Theme (ต่อ)</vt:lpstr>
      <vt:lpstr>6 Design &amp; Theme (ต่อ)</vt:lpstr>
      <vt:lpstr>6 Design &amp; Theme (ต่อ)</vt:lpstr>
      <vt:lpstr>6 Design &amp; Theme (ต่อ)</vt:lpstr>
      <vt:lpstr>6 Design &amp; Theme (ต่อ)</vt:lpstr>
      <vt:lpstr>6 Design &amp; Theme (ต่อ)</vt:lpstr>
      <vt:lpstr>6 Design &amp; Theme (ต่อ)</vt:lpstr>
      <vt:lpstr>6 Design &amp; Theme (ต่อ)</vt:lpstr>
      <vt:lpstr>6 Design &amp; Theme (ต่อ)</vt:lpstr>
      <vt:lpstr>6 Design &amp; Theme (ต่อ)</vt:lpstr>
      <vt:lpstr>7 การกำหนดเอฟเฟกต์ให้กับงานนำเสนอ</vt:lpstr>
      <vt:lpstr>7 การกำหนดเอฟเฟกต์ให้กับงานนำเสนอ (ต่อ)</vt:lpstr>
      <vt:lpstr>7 การใส่ลูกเล่นเปลี่ยนแผ่นสไลด์ในมุมมองตัวเรียงลำดับภาพนิ่ง</vt:lpstr>
      <vt:lpstr>7 การใส่ลูกเล่นเปลี่ยนแผ่นสไลด์ในมุมมองตัวเรียงลำดับภาพนิ่ง (ต่อ)</vt:lpstr>
      <vt:lpstr>7 การใส่ลูกเล่นเปลี่ยนแผ่นสไลด์ในมุมมองตัวเรียงลำดับภาพนิ่ง (ต่อ)</vt:lpstr>
      <vt:lpstr>7 การใส่ลูกเล่นเปลี่ยนแผ่นสไลด์ในมุมมองตัวเรียงลำดับภาพนิ่ง (ต่อ)</vt:lpstr>
      <vt:lpstr>7 การใส่ลูกเล่นเปลี่ยนแผ่นสไลด์ในมุมมองตัวเรียงลำดับภาพนิ่ง (ต่อ)</vt:lpstr>
      <vt:lpstr>7 การใส่ซาวน์ดให้กับสไลด์</vt:lpstr>
      <vt:lpstr>7 การกำหนดการเลื่อนของแผ่นสไลด์</vt:lpstr>
      <vt:lpstr>7 นำเอฟเฟกต์ที่ปรับแต่งไปใช้กับทุกสไลด์</vt:lpstr>
      <vt:lpstr>7 นำเอฟเฟกต์ที่ปรับแต่งไปใช้กับทุกสไลด์ (ต่อ)</vt:lpstr>
      <vt:lpstr>7 การกำหนดเอฟเฟกต์ Animations ให้กับวัตถุ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7 การกำหนดเอฟเฟกต์ Animations ให้กับวัตถุ(ต่อ)</vt:lpstr>
      <vt:lpstr>8 การเรียกชมงานนำเสนอ</vt:lpstr>
      <vt:lpstr>8 การเรียกชมงานนำเสนอ (ต่อ)</vt:lpstr>
      <vt:lpstr>8 การเรียกชมงานนำเสนอ (ต่อ)</vt:lpstr>
      <vt:lpstr>8 การเรียกชมงานนำเสนอ: การทำไฮไลท์</vt:lpstr>
      <vt:lpstr>8 การเรียกชมงานนำเสนอ: การทำไฮไลท์ (ต่อ)</vt:lpstr>
      <vt:lpstr>8 การเรียกชมงานนำเสนอ: การใช้ปากกาเพื่อขีดเขียนบนงานนำเสนอ</vt:lpstr>
      <vt:lpstr>8 การเรียกชมงานนำเสนอ: การใช้ปากกาเพื่อขีดเขียนบนงานนำเสนอ (ต่อ)</vt:lpstr>
      <vt:lpstr>8 การเรียกชมงานนำเสนอ: การลบไฮไลท์และปากกาที่ขีดเขียนบนงานนำเสนอ</vt:lpstr>
      <vt:lpstr>8 การเรียกชมงานนำเสนอ: เปลี่ยนสไลด์แบบรวดเร็ว</vt:lpstr>
      <vt:lpstr>8 การเรียกชมงานนำเสนอ: การปิดงานนำเสนอ</vt:lpstr>
      <vt:lpstr>8 การเรียกชมงานนำเสนอ: การปิดงานนำเสนอ (ต่อ)</vt:lpstr>
      <vt:lpstr>9 การเชื่อมโยง</vt:lpstr>
      <vt:lpstr>9 การเชื่อมโยง (ต่อ)</vt:lpstr>
      <vt:lpstr>9 การเชื่อมโยง (ต่อ)</vt:lpstr>
      <vt:lpstr>9 การเชื่อมโยง (ต่อ)</vt:lpstr>
      <vt:lpstr>9 การเชื่อมโยง (ต่อ)</vt:lpstr>
      <vt:lpstr>9 การเชื่อมโยง (ต่อ)</vt:lpstr>
      <vt:lpstr>9 การเชื่อมโยง (ต่อ)</vt:lpstr>
      <vt:lpstr>9 การเชื่อมโยง (ต่อ)</vt:lpstr>
      <vt:lpstr>9 การเชื่อมโยง (ต่อ)</vt:lpstr>
      <vt:lpstr>9 การเชื่อมโยง (ต่อ)</vt:lpstr>
      <vt:lpstr>10 การพิมพ์เอกสารประกอบ</vt:lpstr>
      <vt:lpstr>10 การพิมพ์เอกสารประกอบ (ต่อ)</vt:lpstr>
      <vt:lpstr>10 การพิมพ์เอกสารประกอบ (ต่อ)</vt:lpstr>
      <vt:lpstr>10 การพิมพ์เอกสารประกอบ (ต่อ)</vt:lpstr>
      <vt:lpstr>10 การพิมพ์เอกสารประกอบ (ต่อ)</vt:lpstr>
      <vt:lpstr>10 การพิมพ์เอกสารประกอบ (ต่อ)</vt:lpstr>
      <vt:lpstr>10 การพิมพ์เอกสารประกอบ (ต่อ)</vt:lpstr>
    </vt:vector>
  </TitlesOfParts>
  <Company>rmutp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อบรมการใช้โปรแกรม  Microsoft PowerPoint</dc:title>
  <dc:creator>HP dx2700</dc:creator>
  <cp:lastModifiedBy>HP dx2700</cp:lastModifiedBy>
  <cp:revision>111</cp:revision>
  <dcterms:created xsi:type="dcterms:W3CDTF">2010-03-23T04:47:50Z</dcterms:created>
  <dcterms:modified xsi:type="dcterms:W3CDTF">2010-03-31T01:10:20Z</dcterms:modified>
</cp:coreProperties>
</file>